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pitchFamily="34" charset="0"/>
      <p:regular r:id="rId26"/>
    </p:embeddedFont>
    <p:embeddedFont>
      <p:font typeface="Arimo Bold" panose="020B0704020202020204"/>
      <p:regular r:id="rId27"/>
      <p:bold r:id="rId28"/>
    </p:embeddedFont>
    <p:embeddedFont>
      <p:font typeface="Canva Sans 1" panose="020B0503030501040103"/>
      <p:regular r:id="rId29"/>
    </p:embeddedFont>
    <p:embeddedFont>
      <p:font typeface="Canva Sans 1 Bold" panose="020B0803030501040103"/>
      <p:regular r:id="rId30"/>
      <p:bold r:id="rId31"/>
    </p:embeddedFont>
    <p:embeddedFont>
      <p:font typeface="Canva Sans 2" panose="020B0503030501040103" pitchFamily="34" charset="0"/>
      <p:regular r:id="rId32"/>
    </p:embeddedFont>
    <p:embeddedFont>
      <p:font typeface="Canva Sans 2 Bold" panose="020B0803030501040103"/>
      <p:regular r:id="rId33"/>
      <p:bold r:id="rId34"/>
    </p:embeddedFont>
    <p:embeddedFont>
      <p:font typeface="DM Sans" pitchFamily="2" charset="77"/>
      <p:regular r:id="rId35"/>
    </p:embeddedFont>
    <p:embeddedFont>
      <p:font typeface="DM Sans Bold" pitchFamily="2" charset="77"/>
      <p:regular r:id="rId36"/>
      <p:bold r:id="rId37"/>
    </p:embeddedFont>
    <p:embeddedFont>
      <p:font typeface="Kollektif Bold" panose="020B0604020101010102" pitchFamily="34" charset="77"/>
      <p:regular r:id="rId38"/>
      <p:bold r:id="rId39"/>
    </p:embeddedFont>
    <p:embeddedFont>
      <p:font typeface="League Spartan" pitchFamily="2" charset="77"/>
      <p:regular r:id="rId40"/>
      <p:bold r:id="rId41"/>
    </p:embeddedFont>
    <p:embeddedFont>
      <p:font typeface="Nunito" pitchFamily="2" charset="77"/>
      <p:regular r:id="rId42"/>
      <p:bold r:id="rId43"/>
      <p:italic r:id="rId44"/>
    </p:embeddedFont>
    <p:embeddedFont>
      <p:font typeface="Poppins" pitchFamily="2" charset="77"/>
      <p:regular r:id="rId45"/>
      <p:bold r:id="rId46"/>
      <p:italic r:id="rId47"/>
      <p:boldItalic r:id="rId48"/>
    </p:embeddedFont>
    <p:embeddedFont>
      <p:font typeface="Poppins Bold" pitchFamily="2" charset="77"/>
      <p:regular r:id="rId49"/>
      <p:bold r:id="rId50"/>
    </p:embeddedFont>
    <p:embeddedFont>
      <p:font typeface="Poppins Light" panose="00000400000000000000"/>
      <p:regular r:id="rId51"/>
    </p:embeddedFont>
    <p:embeddedFont>
      <p:font typeface="Poppins Semi-Bold" pitchFamily="2" charset="7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4648" autoAdjust="0"/>
  </p:normalViewPr>
  <p:slideViewPr>
    <p:cSldViewPr>
      <p:cViewPr varScale="1">
        <p:scale>
          <a:sx n="58" d="100"/>
          <a:sy n="58" d="100"/>
        </p:scale>
        <p:origin x="208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svg"/><Relationship Id="rId7" Type="http://schemas.openxmlformats.org/officeDocument/2006/relationships/image" Target="../media/image31.svg"/><Relationship Id="rId12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95776" y="-3807453"/>
            <a:ext cx="8299576" cy="6584448"/>
            <a:chOff x="0" y="0"/>
            <a:chExt cx="102452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4520" cy="812800"/>
            </a:xfrm>
            <a:custGeom>
              <a:avLst/>
              <a:gdLst/>
              <a:ahLst/>
              <a:cxnLst/>
              <a:rect l="l" t="t" r="r" b="b"/>
              <a:pathLst>
                <a:path w="1024520" h="81280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6049" y="38100"/>
              <a:ext cx="83242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132848" y="8120191"/>
            <a:ext cx="8605745" cy="6584448"/>
            <a:chOff x="0" y="0"/>
            <a:chExt cx="106231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0985" y="-150805"/>
            <a:ext cx="18629969" cy="763533"/>
            <a:chOff x="0" y="0"/>
            <a:chExt cx="4638854" cy="1901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38854" cy="190119"/>
            </a:xfrm>
            <a:custGeom>
              <a:avLst/>
              <a:gdLst/>
              <a:ahLst/>
              <a:cxnLst/>
              <a:rect l="l" t="t" r="r" b="b"/>
              <a:pathLst>
                <a:path w="4638854" h="190119">
                  <a:moveTo>
                    <a:pt x="0" y="0"/>
                  </a:moveTo>
                  <a:lnTo>
                    <a:pt x="4638854" y="0"/>
                  </a:lnTo>
                  <a:lnTo>
                    <a:pt x="4638854" y="190119"/>
                  </a:lnTo>
                  <a:lnTo>
                    <a:pt x="0" y="190119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4638854" cy="161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156399" y="1202456"/>
            <a:ext cx="2286202" cy="2250770"/>
          </a:xfrm>
          <a:custGeom>
            <a:avLst/>
            <a:gdLst/>
            <a:ahLst/>
            <a:cxnLst/>
            <a:rect l="l" t="t" r="r" b="b"/>
            <a:pathLst>
              <a:path w="2286202" h="2250770">
                <a:moveTo>
                  <a:pt x="0" y="0"/>
                </a:moveTo>
                <a:lnTo>
                  <a:pt x="2286202" y="0"/>
                </a:lnTo>
                <a:lnTo>
                  <a:pt x="2286202" y="2250771"/>
                </a:lnTo>
                <a:lnTo>
                  <a:pt x="0" y="225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64" t="-17261" r="-22162" b="-2649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2" name="TextBox 12"/>
          <p:cNvSpPr txBox="1"/>
          <p:nvPr/>
        </p:nvSpPr>
        <p:spPr>
          <a:xfrm>
            <a:off x="6172355" y="3681827"/>
            <a:ext cx="6291258" cy="137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9"/>
              </a:lnSpc>
            </a:pPr>
            <a:r>
              <a:rPr lang="en-US" sz="943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OralOptix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02395" y="5184152"/>
            <a:ext cx="6288326" cy="97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9"/>
              </a:lnSpc>
            </a:pPr>
            <a:r>
              <a:rPr lang="en-US" sz="1364" spc="154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INTELLIGENT ASSESSMENT OF INTRA-ORAL RADIOGRAPH QUALITY</a:t>
            </a:r>
          </a:p>
          <a:p>
            <a:pPr algn="ctr">
              <a:lnSpc>
                <a:spcPts val="1909"/>
              </a:lnSpc>
            </a:pPr>
            <a:endParaRPr lang="en-US" sz="1364" spc="154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1909"/>
              </a:lnSpc>
            </a:pPr>
            <a:endParaRPr lang="en-US" sz="1364" spc="154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1909"/>
              </a:lnSpc>
            </a:pPr>
            <a:endParaRPr lang="en-US" sz="1364" spc="154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1460919" y="909794"/>
            <a:ext cx="8229815" cy="104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9"/>
              </a:lnSpc>
            </a:pPr>
            <a:r>
              <a:rPr lang="en-US" sz="53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#18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00468" y="5603887"/>
            <a:ext cx="6598064" cy="82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8"/>
              </a:lnSpc>
              <a:spcBef>
                <a:spcPct val="0"/>
              </a:spcBef>
            </a:pPr>
            <a:r>
              <a:rPr lang="en-US" sz="2413" dirty="0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Supervised By</a:t>
            </a:r>
          </a:p>
          <a:p>
            <a:pPr algn="ctr">
              <a:lnSpc>
                <a:spcPts val="3378"/>
              </a:lnSpc>
              <a:spcBef>
                <a:spcPct val="0"/>
              </a:spcBef>
            </a:pPr>
            <a:r>
              <a:rPr lang="en-US" sz="2413" dirty="0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 Dr. Nahed </a:t>
            </a:r>
            <a:r>
              <a:rPr lang="en-US" sz="2413" dirty="0" err="1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Alowidi</a:t>
            </a:r>
            <a:r>
              <a:rPr lang="en-US" sz="2413" dirty="0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028700" y="1621628"/>
            <a:ext cx="16950854" cy="8242353"/>
          </a:xfrm>
          <a:custGeom>
            <a:avLst/>
            <a:gdLst/>
            <a:ahLst/>
            <a:cxnLst/>
            <a:rect l="l" t="t" r="r" b="b"/>
            <a:pathLst>
              <a:path w="16950854" h="8242353">
                <a:moveTo>
                  <a:pt x="0" y="0"/>
                </a:moveTo>
                <a:lnTo>
                  <a:pt x="16950854" y="0"/>
                </a:lnTo>
                <a:lnTo>
                  <a:pt x="16950854" y="8242353"/>
                </a:lnTo>
                <a:lnTo>
                  <a:pt x="0" y="8242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4" name="Group 4"/>
          <p:cNvGrpSpPr/>
          <p:nvPr/>
        </p:nvGrpSpPr>
        <p:grpSpPr>
          <a:xfrm>
            <a:off x="5291085" y="-44707"/>
            <a:ext cx="7360090" cy="984335"/>
            <a:chOff x="0" y="0"/>
            <a:chExt cx="1938460" cy="2592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8460" cy="259249"/>
            </a:xfrm>
            <a:custGeom>
              <a:avLst/>
              <a:gdLst/>
              <a:ahLst/>
              <a:cxnLst/>
              <a:rect l="l" t="t" r="r" b="b"/>
              <a:pathLst>
                <a:path w="1938460" h="259249">
                  <a:moveTo>
                    <a:pt x="21038" y="0"/>
                  </a:moveTo>
                  <a:lnTo>
                    <a:pt x="1917422" y="0"/>
                  </a:lnTo>
                  <a:cubicBezTo>
                    <a:pt x="1923002" y="0"/>
                    <a:pt x="1928353" y="2216"/>
                    <a:pt x="1932298" y="6162"/>
                  </a:cubicBezTo>
                  <a:cubicBezTo>
                    <a:pt x="1936243" y="10107"/>
                    <a:pt x="1938460" y="15458"/>
                    <a:pt x="1938460" y="21038"/>
                  </a:cubicBezTo>
                  <a:lnTo>
                    <a:pt x="1938460" y="238211"/>
                  </a:lnTo>
                  <a:cubicBezTo>
                    <a:pt x="1938460" y="249830"/>
                    <a:pt x="1929041" y="259249"/>
                    <a:pt x="1917422" y="259249"/>
                  </a:cubicBezTo>
                  <a:lnTo>
                    <a:pt x="21038" y="259249"/>
                  </a:lnTo>
                  <a:cubicBezTo>
                    <a:pt x="9419" y="259249"/>
                    <a:pt x="0" y="249830"/>
                    <a:pt x="0" y="238211"/>
                  </a:cubicBezTo>
                  <a:lnTo>
                    <a:pt x="0" y="21038"/>
                  </a:lnTo>
                  <a:cubicBezTo>
                    <a:pt x="0" y="9419"/>
                    <a:pt x="9419" y="0"/>
                    <a:pt x="21038" y="0"/>
                  </a:cubicBez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38460" cy="297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28258" y="202943"/>
            <a:ext cx="471810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b="1">
                <a:solidFill>
                  <a:srgbClr val="F9FBFB"/>
                </a:solidFill>
                <a:latin typeface="Arimo Bold"/>
                <a:ea typeface="Arimo Bold"/>
                <a:cs typeface="Arimo Bold"/>
                <a:sym typeface="Arimo Bold"/>
              </a:rPr>
              <a:t>RELATED WORK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2473" y="1105224"/>
            <a:ext cx="11366111" cy="37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7"/>
              </a:lnSpc>
              <a:spcBef>
                <a:spcPct val="0"/>
              </a:spcBef>
            </a:pPr>
            <a:r>
              <a:rPr lang="en-US" sz="2247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Intelligent Diagnostic Analysis of Bitewing Radiographs - Related Works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416007" y="2881054"/>
            <a:ext cx="17455986" cy="5869575"/>
          </a:xfrm>
          <a:custGeom>
            <a:avLst/>
            <a:gdLst/>
            <a:ahLst/>
            <a:cxnLst/>
            <a:rect l="l" t="t" r="r" b="b"/>
            <a:pathLst>
              <a:path w="17455986" h="5869575">
                <a:moveTo>
                  <a:pt x="0" y="0"/>
                </a:moveTo>
                <a:lnTo>
                  <a:pt x="17455986" y="0"/>
                </a:lnTo>
                <a:lnTo>
                  <a:pt x="17455986" y="5869575"/>
                </a:lnTo>
                <a:lnTo>
                  <a:pt x="0" y="586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4" name="Group 4"/>
          <p:cNvGrpSpPr/>
          <p:nvPr/>
        </p:nvGrpSpPr>
        <p:grpSpPr>
          <a:xfrm>
            <a:off x="5291085" y="-44707"/>
            <a:ext cx="7360090" cy="984335"/>
            <a:chOff x="0" y="0"/>
            <a:chExt cx="1938460" cy="2592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8460" cy="259249"/>
            </a:xfrm>
            <a:custGeom>
              <a:avLst/>
              <a:gdLst/>
              <a:ahLst/>
              <a:cxnLst/>
              <a:rect l="l" t="t" r="r" b="b"/>
              <a:pathLst>
                <a:path w="1938460" h="259249">
                  <a:moveTo>
                    <a:pt x="21038" y="0"/>
                  </a:moveTo>
                  <a:lnTo>
                    <a:pt x="1917422" y="0"/>
                  </a:lnTo>
                  <a:cubicBezTo>
                    <a:pt x="1923002" y="0"/>
                    <a:pt x="1928353" y="2216"/>
                    <a:pt x="1932298" y="6162"/>
                  </a:cubicBezTo>
                  <a:cubicBezTo>
                    <a:pt x="1936243" y="10107"/>
                    <a:pt x="1938460" y="15458"/>
                    <a:pt x="1938460" y="21038"/>
                  </a:cubicBezTo>
                  <a:lnTo>
                    <a:pt x="1938460" y="238211"/>
                  </a:lnTo>
                  <a:cubicBezTo>
                    <a:pt x="1938460" y="249830"/>
                    <a:pt x="1929041" y="259249"/>
                    <a:pt x="1917422" y="259249"/>
                  </a:cubicBezTo>
                  <a:lnTo>
                    <a:pt x="21038" y="259249"/>
                  </a:lnTo>
                  <a:cubicBezTo>
                    <a:pt x="9419" y="259249"/>
                    <a:pt x="0" y="249830"/>
                    <a:pt x="0" y="238211"/>
                  </a:cubicBezTo>
                  <a:lnTo>
                    <a:pt x="0" y="21038"/>
                  </a:lnTo>
                  <a:cubicBezTo>
                    <a:pt x="0" y="9419"/>
                    <a:pt x="9419" y="0"/>
                    <a:pt x="21038" y="0"/>
                  </a:cubicBez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38460" cy="297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28258" y="202943"/>
            <a:ext cx="471810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b="1">
                <a:solidFill>
                  <a:srgbClr val="F9FBFB"/>
                </a:solidFill>
                <a:latin typeface="Arimo Bold"/>
                <a:ea typeface="Arimo Bold"/>
                <a:cs typeface="Arimo Bold"/>
                <a:sym typeface="Arimo Bold"/>
              </a:rPr>
              <a:t>RELATED WORK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70880" y="1651685"/>
            <a:ext cx="11746240" cy="46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2828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Intelligent Assessment of Bitewing Radiographs - Related Works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3" name="Group 3"/>
          <p:cNvGrpSpPr/>
          <p:nvPr/>
        </p:nvGrpSpPr>
        <p:grpSpPr>
          <a:xfrm>
            <a:off x="5291085" y="-44707"/>
            <a:ext cx="7360090" cy="984335"/>
            <a:chOff x="0" y="0"/>
            <a:chExt cx="1938460" cy="2592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8460" cy="259249"/>
            </a:xfrm>
            <a:custGeom>
              <a:avLst/>
              <a:gdLst/>
              <a:ahLst/>
              <a:cxnLst/>
              <a:rect l="l" t="t" r="r" b="b"/>
              <a:pathLst>
                <a:path w="1938460" h="259249">
                  <a:moveTo>
                    <a:pt x="21038" y="0"/>
                  </a:moveTo>
                  <a:lnTo>
                    <a:pt x="1917422" y="0"/>
                  </a:lnTo>
                  <a:cubicBezTo>
                    <a:pt x="1923002" y="0"/>
                    <a:pt x="1928353" y="2216"/>
                    <a:pt x="1932298" y="6162"/>
                  </a:cubicBezTo>
                  <a:cubicBezTo>
                    <a:pt x="1936243" y="10107"/>
                    <a:pt x="1938460" y="15458"/>
                    <a:pt x="1938460" y="21038"/>
                  </a:cubicBezTo>
                  <a:lnTo>
                    <a:pt x="1938460" y="238211"/>
                  </a:lnTo>
                  <a:cubicBezTo>
                    <a:pt x="1938460" y="249830"/>
                    <a:pt x="1929041" y="259249"/>
                    <a:pt x="1917422" y="259249"/>
                  </a:cubicBezTo>
                  <a:lnTo>
                    <a:pt x="21038" y="259249"/>
                  </a:lnTo>
                  <a:cubicBezTo>
                    <a:pt x="9419" y="259249"/>
                    <a:pt x="0" y="249830"/>
                    <a:pt x="0" y="238211"/>
                  </a:cubicBezTo>
                  <a:lnTo>
                    <a:pt x="0" y="21038"/>
                  </a:lnTo>
                  <a:cubicBezTo>
                    <a:pt x="0" y="9419"/>
                    <a:pt x="9419" y="0"/>
                    <a:pt x="21038" y="0"/>
                  </a:cubicBez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38460" cy="297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28258" y="202943"/>
            <a:ext cx="471810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b="1">
                <a:solidFill>
                  <a:srgbClr val="F9FBFB"/>
                </a:solidFill>
                <a:latin typeface="Arimo Bold"/>
                <a:ea typeface="Arimo Bold"/>
                <a:cs typeface="Arimo Bold"/>
                <a:sym typeface="Arimo Bold"/>
              </a:rPr>
              <a:t>RELATED WORK </a:t>
            </a:r>
          </a:p>
        </p:txBody>
      </p:sp>
      <p:sp>
        <p:nvSpPr>
          <p:cNvPr id="7" name="Freeform 7"/>
          <p:cNvSpPr/>
          <p:nvPr/>
        </p:nvSpPr>
        <p:spPr>
          <a:xfrm>
            <a:off x="4177368" y="1720430"/>
            <a:ext cx="9933263" cy="5674465"/>
          </a:xfrm>
          <a:custGeom>
            <a:avLst/>
            <a:gdLst/>
            <a:ahLst/>
            <a:cxnLst/>
            <a:rect l="l" t="t" r="r" b="b"/>
            <a:pathLst>
              <a:path w="9933263" h="5674465">
                <a:moveTo>
                  <a:pt x="0" y="0"/>
                </a:moveTo>
                <a:lnTo>
                  <a:pt x="9933264" y="0"/>
                </a:lnTo>
                <a:lnTo>
                  <a:pt x="9933264" y="5674465"/>
                </a:lnTo>
                <a:lnTo>
                  <a:pt x="0" y="56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TextBox 8"/>
          <p:cNvSpPr txBox="1"/>
          <p:nvPr/>
        </p:nvSpPr>
        <p:spPr>
          <a:xfrm>
            <a:off x="2287838" y="7471095"/>
            <a:ext cx="12990412" cy="255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</a:pPr>
            <a:r>
              <a:rPr lang="en-US" sz="1809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Highlights of the Best Performing Models:</a:t>
            </a:r>
          </a:p>
          <a:p>
            <a:pPr marL="390734" lvl="1" indent="-195367" algn="l">
              <a:lnSpc>
                <a:spcPts val="347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Baydar et al. (2023): The U-Net CNN achieved the highest F1 score (0.97) for segmenting restorations, making it the top performer for segmentation tasks.</a:t>
            </a:r>
          </a:p>
          <a:p>
            <a:pPr marL="390734" lvl="1" indent="-195367" algn="l">
              <a:lnSpc>
                <a:spcPts val="347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Mairhöfer et al. (2021): The combination of EfficientNetB0 and DeepLabV3 models showed the highest overall accuracy (94.1%) for error correction in ankle radiographs.</a:t>
            </a:r>
          </a:p>
          <a:p>
            <a:pPr marL="390734" lvl="1" indent="-195367" algn="l">
              <a:lnSpc>
                <a:spcPts val="347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Nozomi et al. (2022): CNN with cross-validation excelled in classification tasks, achieving an F1 score of 0.952.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7838" y="1149900"/>
            <a:ext cx="12803861" cy="38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  <a:spcBef>
                <a:spcPct val="0"/>
              </a:spcBef>
            </a:pPr>
            <a:r>
              <a:rPr lang="en-US" sz="2217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Comparative Analysis of AI Model Performance: Key Metrics and Best Performing Techniques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7524" y="613908"/>
            <a:ext cx="8972953" cy="156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Data Gathering:</a:t>
            </a:r>
          </a:p>
        </p:txBody>
      </p:sp>
      <p:sp>
        <p:nvSpPr>
          <p:cNvPr id="3" name="Freeform 3"/>
          <p:cNvSpPr/>
          <p:nvPr/>
        </p:nvSpPr>
        <p:spPr>
          <a:xfrm>
            <a:off x="961824" y="4454434"/>
            <a:ext cx="7315200" cy="2500468"/>
          </a:xfrm>
          <a:custGeom>
            <a:avLst/>
            <a:gdLst/>
            <a:ahLst/>
            <a:cxnLst/>
            <a:rect l="l" t="t" r="r" b="b"/>
            <a:pathLst>
              <a:path w="7315200" h="2500468">
                <a:moveTo>
                  <a:pt x="0" y="0"/>
                </a:moveTo>
                <a:lnTo>
                  <a:pt x="7315200" y="0"/>
                </a:lnTo>
                <a:lnTo>
                  <a:pt x="7315200" y="2500468"/>
                </a:lnTo>
                <a:lnTo>
                  <a:pt x="0" y="250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2445102" y="5010150"/>
            <a:ext cx="4348644" cy="125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1"/>
              </a:lnSpc>
            </a:pPr>
            <a:r>
              <a:rPr lang="en-US" sz="7401" b="1">
                <a:solidFill>
                  <a:srgbClr val="FFFFFF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Interview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50114" y="3129743"/>
            <a:ext cx="7972643" cy="54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FFFFFF"/>
                </a:solidFill>
                <a:latin typeface="Canva Sans 1"/>
                <a:ea typeface="Canva Sans 1"/>
                <a:cs typeface="Canva Sans 1"/>
                <a:sym typeface="Canva Sans 1"/>
              </a:rPr>
              <a:t>In an interview, Dr. Najla Neamatalla Turkestani, an Assistant Professor in the Department of Restorative and Esthetic Dentistry, explained that checking bitewing radiographs by hand takes a lot of time and can lead to mistakes, especially with less experienced dental students; she recommended an automated system to improve accuracy, lower patient X-ray exposure, and enhance overall patient care and satisfaction.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283" y="5785497"/>
            <a:ext cx="10793562" cy="3697437"/>
          </a:xfrm>
          <a:custGeom>
            <a:avLst/>
            <a:gdLst/>
            <a:ahLst/>
            <a:cxnLst/>
            <a:rect l="l" t="t" r="r" b="b"/>
            <a:pathLst>
              <a:path w="10793562" h="3697437">
                <a:moveTo>
                  <a:pt x="0" y="0"/>
                </a:moveTo>
                <a:lnTo>
                  <a:pt x="10793562" y="0"/>
                </a:lnTo>
                <a:lnTo>
                  <a:pt x="10793562" y="3697438"/>
                </a:lnTo>
                <a:lnTo>
                  <a:pt x="0" y="3697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3822" b="-96054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835283" y="1579910"/>
            <a:ext cx="10793562" cy="3951453"/>
          </a:xfrm>
          <a:custGeom>
            <a:avLst/>
            <a:gdLst/>
            <a:ahLst/>
            <a:cxnLst/>
            <a:rect l="l" t="t" r="r" b="b"/>
            <a:pathLst>
              <a:path w="10793562" h="3951453">
                <a:moveTo>
                  <a:pt x="0" y="0"/>
                </a:moveTo>
                <a:lnTo>
                  <a:pt x="10793562" y="0"/>
                </a:lnTo>
                <a:lnTo>
                  <a:pt x="10793562" y="3951453"/>
                </a:lnTo>
                <a:lnTo>
                  <a:pt x="0" y="395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13" t="-94806" b="-193769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1817969" y="1650432"/>
            <a:ext cx="5634749" cy="3788475"/>
          </a:xfrm>
          <a:custGeom>
            <a:avLst/>
            <a:gdLst/>
            <a:ahLst/>
            <a:cxnLst/>
            <a:rect l="l" t="t" r="r" b="b"/>
            <a:pathLst>
              <a:path w="5634749" h="3788475">
                <a:moveTo>
                  <a:pt x="0" y="0"/>
                </a:moveTo>
                <a:lnTo>
                  <a:pt x="5634748" y="0"/>
                </a:lnTo>
                <a:lnTo>
                  <a:pt x="5634748" y="3788475"/>
                </a:lnTo>
                <a:lnTo>
                  <a:pt x="0" y="37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6756" r="-94590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5900357" y="113335"/>
            <a:ext cx="6012862" cy="112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0"/>
              </a:lnSpc>
            </a:pPr>
            <a:r>
              <a:rPr lang="en-US" sz="6593" b="1">
                <a:solidFill>
                  <a:srgbClr val="FFFFFF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Questionnaire </a:t>
            </a:r>
          </a:p>
        </p:txBody>
      </p:sp>
      <p:sp>
        <p:nvSpPr>
          <p:cNvPr id="6" name="Freeform 6"/>
          <p:cNvSpPr/>
          <p:nvPr/>
        </p:nvSpPr>
        <p:spPr>
          <a:xfrm>
            <a:off x="11817969" y="5723035"/>
            <a:ext cx="5634749" cy="3788475"/>
          </a:xfrm>
          <a:custGeom>
            <a:avLst/>
            <a:gdLst/>
            <a:ahLst/>
            <a:cxnLst/>
            <a:rect l="l" t="t" r="r" b="b"/>
            <a:pathLst>
              <a:path w="5634749" h="3788475">
                <a:moveTo>
                  <a:pt x="0" y="0"/>
                </a:moveTo>
                <a:lnTo>
                  <a:pt x="5634748" y="0"/>
                </a:lnTo>
                <a:lnTo>
                  <a:pt x="5634748" y="3788475"/>
                </a:lnTo>
                <a:lnTo>
                  <a:pt x="0" y="37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590" t="-286756"/>
            </a:stretch>
          </a:blipFill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906" y="0"/>
            <a:ext cx="18307050" cy="10306268"/>
          </a:xfrm>
          <a:custGeom>
            <a:avLst/>
            <a:gdLst/>
            <a:ahLst/>
            <a:cxnLst/>
            <a:rect l="l" t="t" r="r" b="b"/>
            <a:pathLst>
              <a:path w="18307050" h="10306268">
                <a:moveTo>
                  <a:pt x="0" y="0"/>
                </a:moveTo>
                <a:lnTo>
                  <a:pt x="18307050" y="0"/>
                </a:lnTo>
                <a:lnTo>
                  <a:pt x="18307050" y="10306268"/>
                </a:lnTo>
                <a:lnTo>
                  <a:pt x="0" y="1030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558377" y="959257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558377" y="772029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558377" y="584805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558377" y="39758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558377" y="210358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558377" y="86563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558377" y="116753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558377" y="303973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558377" y="49119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558377" y="678414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4" name="AutoShape 14"/>
          <p:cNvSpPr/>
          <p:nvPr/>
        </p:nvSpPr>
        <p:spPr>
          <a:xfrm>
            <a:off x="557927" y="231348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15" name="Group 15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110354" y="1377298"/>
            <a:ext cx="14067292" cy="8317286"/>
          </a:xfrm>
          <a:custGeom>
            <a:avLst/>
            <a:gdLst/>
            <a:ahLst/>
            <a:cxnLst/>
            <a:rect l="l" t="t" r="r" b="b"/>
            <a:pathLst>
              <a:path w="14067292" h="8317286">
                <a:moveTo>
                  <a:pt x="0" y="0"/>
                </a:moveTo>
                <a:lnTo>
                  <a:pt x="14067292" y="0"/>
                </a:lnTo>
                <a:lnTo>
                  <a:pt x="14067292" y="8317286"/>
                </a:lnTo>
                <a:lnTo>
                  <a:pt x="0" y="831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8" name="TextBox 28"/>
          <p:cNvSpPr txBox="1"/>
          <p:nvPr/>
        </p:nvSpPr>
        <p:spPr>
          <a:xfrm>
            <a:off x="3666622" y="172873"/>
            <a:ext cx="1095475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 Entity Relationship Diagram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268"/>
            <a:ext cx="18307050" cy="10306268"/>
          </a:xfrm>
          <a:custGeom>
            <a:avLst/>
            <a:gdLst/>
            <a:ahLst/>
            <a:cxnLst/>
            <a:rect l="l" t="t" r="r" b="b"/>
            <a:pathLst>
              <a:path w="18307050" h="10306268">
                <a:moveTo>
                  <a:pt x="0" y="0"/>
                </a:moveTo>
                <a:lnTo>
                  <a:pt x="18307050" y="0"/>
                </a:lnTo>
                <a:lnTo>
                  <a:pt x="18307050" y="10306268"/>
                </a:lnTo>
                <a:lnTo>
                  <a:pt x="0" y="1030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558377" y="959257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558377" y="772029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558377" y="584805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558377" y="39758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558377" y="210358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558377" y="86563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558377" y="116753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558377" y="303973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558377" y="49119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558377" y="678414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4" name="AutoShape 14"/>
          <p:cNvSpPr/>
          <p:nvPr/>
        </p:nvSpPr>
        <p:spPr>
          <a:xfrm>
            <a:off x="557927" y="231348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15" name="Group 15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4149531"/>
            <a:ext cx="7360090" cy="984335"/>
            <a:chOff x="0" y="0"/>
            <a:chExt cx="1938460" cy="2592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38460" cy="259249"/>
            </a:xfrm>
            <a:custGeom>
              <a:avLst/>
              <a:gdLst/>
              <a:ahLst/>
              <a:cxnLst/>
              <a:rect l="l" t="t" r="r" b="b"/>
              <a:pathLst>
                <a:path w="1938460" h="259249">
                  <a:moveTo>
                    <a:pt x="21038" y="0"/>
                  </a:moveTo>
                  <a:lnTo>
                    <a:pt x="1917422" y="0"/>
                  </a:lnTo>
                  <a:cubicBezTo>
                    <a:pt x="1923002" y="0"/>
                    <a:pt x="1928353" y="2216"/>
                    <a:pt x="1932298" y="6162"/>
                  </a:cubicBezTo>
                  <a:cubicBezTo>
                    <a:pt x="1936243" y="10107"/>
                    <a:pt x="1938460" y="15458"/>
                    <a:pt x="1938460" y="21038"/>
                  </a:cubicBezTo>
                  <a:lnTo>
                    <a:pt x="1938460" y="238211"/>
                  </a:lnTo>
                  <a:cubicBezTo>
                    <a:pt x="1938460" y="249830"/>
                    <a:pt x="1929041" y="259249"/>
                    <a:pt x="1917422" y="259249"/>
                  </a:cubicBezTo>
                  <a:lnTo>
                    <a:pt x="21038" y="259249"/>
                  </a:lnTo>
                  <a:cubicBezTo>
                    <a:pt x="9419" y="259249"/>
                    <a:pt x="0" y="249830"/>
                    <a:pt x="0" y="238211"/>
                  </a:cubicBezTo>
                  <a:lnTo>
                    <a:pt x="0" y="21038"/>
                  </a:lnTo>
                  <a:cubicBezTo>
                    <a:pt x="0" y="9419"/>
                    <a:pt x="9419" y="0"/>
                    <a:pt x="21038" y="0"/>
                  </a:cubicBez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938460" cy="297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36465" y="250568"/>
            <a:ext cx="7771988" cy="9430788"/>
            <a:chOff x="0" y="0"/>
            <a:chExt cx="2046943" cy="248382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46943" cy="2483829"/>
            </a:xfrm>
            <a:custGeom>
              <a:avLst/>
              <a:gdLst/>
              <a:ahLst/>
              <a:cxnLst/>
              <a:rect l="l" t="t" r="r" b="b"/>
              <a:pathLst>
                <a:path w="2046943" h="2483829">
                  <a:moveTo>
                    <a:pt x="50803" y="0"/>
                  </a:moveTo>
                  <a:lnTo>
                    <a:pt x="1996141" y="0"/>
                  </a:lnTo>
                  <a:cubicBezTo>
                    <a:pt x="2024198" y="0"/>
                    <a:pt x="2046943" y="22745"/>
                    <a:pt x="2046943" y="50803"/>
                  </a:cubicBezTo>
                  <a:lnTo>
                    <a:pt x="2046943" y="2433026"/>
                  </a:lnTo>
                  <a:cubicBezTo>
                    <a:pt x="2046943" y="2461084"/>
                    <a:pt x="2024198" y="2483829"/>
                    <a:pt x="1996141" y="2483829"/>
                  </a:cubicBezTo>
                  <a:lnTo>
                    <a:pt x="50803" y="2483829"/>
                  </a:lnTo>
                  <a:cubicBezTo>
                    <a:pt x="37329" y="2483829"/>
                    <a:pt x="24407" y="2478477"/>
                    <a:pt x="14880" y="2468949"/>
                  </a:cubicBezTo>
                  <a:cubicBezTo>
                    <a:pt x="5352" y="2459422"/>
                    <a:pt x="0" y="2446500"/>
                    <a:pt x="0" y="2433026"/>
                  </a:cubicBezTo>
                  <a:lnTo>
                    <a:pt x="0" y="50803"/>
                  </a:lnTo>
                  <a:cubicBezTo>
                    <a:pt x="0" y="22745"/>
                    <a:pt x="22745" y="0"/>
                    <a:pt x="5080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046943" cy="2521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9828670" y="433524"/>
            <a:ext cx="5915539" cy="9064876"/>
          </a:xfrm>
          <a:custGeom>
            <a:avLst/>
            <a:gdLst/>
            <a:ahLst/>
            <a:cxnLst/>
            <a:rect l="l" t="t" r="r" b="b"/>
            <a:pathLst>
              <a:path w="5915539" h="9064876">
                <a:moveTo>
                  <a:pt x="0" y="0"/>
                </a:moveTo>
                <a:lnTo>
                  <a:pt x="5915538" y="0"/>
                </a:lnTo>
                <a:lnTo>
                  <a:pt x="5915538" y="9064877"/>
                </a:lnTo>
                <a:lnTo>
                  <a:pt x="0" y="9064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76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4" name="TextBox 34"/>
          <p:cNvSpPr txBox="1"/>
          <p:nvPr/>
        </p:nvSpPr>
        <p:spPr>
          <a:xfrm>
            <a:off x="-1367568" y="4213074"/>
            <a:ext cx="116164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Use-Case Diagram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787" y="-19268"/>
            <a:ext cx="18307050" cy="10306268"/>
          </a:xfrm>
          <a:custGeom>
            <a:avLst/>
            <a:gdLst/>
            <a:ahLst/>
            <a:cxnLst/>
            <a:rect l="l" t="t" r="r" b="b"/>
            <a:pathLst>
              <a:path w="18307050" h="10306268">
                <a:moveTo>
                  <a:pt x="0" y="0"/>
                </a:moveTo>
                <a:lnTo>
                  <a:pt x="18307050" y="0"/>
                </a:lnTo>
                <a:lnTo>
                  <a:pt x="18307050" y="10306268"/>
                </a:lnTo>
                <a:lnTo>
                  <a:pt x="0" y="1030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558377" y="959257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558377" y="772029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558377" y="584805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558377" y="39758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558377" y="210358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558377" y="86563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558377" y="116753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558377" y="303973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558377" y="49119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558377" y="678414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4" name="AutoShape 14"/>
          <p:cNvSpPr/>
          <p:nvPr/>
        </p:nvSpPr>
        <p:spPr>
          <a:xfrm>
            <a:off x="557927" y="231348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15" name="Group 15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5250764" y="631186"/>
            <a:ext cx="12402737" cy="8867957"/>
          </a:xfrm>
          <a:custGeom>
            <a:avLst/>
            <a:gdLst/>
            <a:ahLst/>
            <a:cxnLst/>
            <a:rect l="l" t="t" r="r" b="b"/>
            <a:pathLst>
              <a:path w="12402737" h="8867957">
                <a:moveTo>
                  <a:pt x="0" y="0"/>
                </a:moveTo>
                <a:lnTo>
                  <a:pt x="12402737" y="0"/>
                </a:lnTo>
                <a:lnTo>
                  <a:pt x="12402737" y="8867957"/>
                </a:lnTo>
                <a:lnTo>
                  <a:pt x="0" y="8867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8" name="TextBox 28"/>
          <p:cNvSpPr txBox="1"/>
          <p:nvPr/>
        </p:nvSpPr>
        <p:spPr>
          <a:xfrm>
            <a:off x="-2827604" y="3030211"/>
            <a:ext cx="11616468" cy="162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Sequence</a:t>
            </a:r>
          </a:p>
          <a:p>
            <a:pPr algn="ctr">
              <a:lnSpc>
                <a:spcPts val="6337"/>
              </a:lnSpc>
            </a:pPr>
            <a:r>
              <a:rPr lang="en-US" sz="52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Diagram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1948" y="4873838"/>
            <a:ext cx="4197366" cy="319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8"/>
              </a:lnSpc>
            </a:pPr>
            <a:r>
              <a:rPr lang="en-US" sz="694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medical</a:t>
            </a:r>
          </a:p>
          <a:p>
            <a:pPr algn="ctr">
              <a:lnSpc>
                <a:spcPts val="8328"/>
              </a:lnSpc>
            </a:pPr>
            <a:r>
              <a:rPr lang="en-US" sz="694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Staff</a:t>
            </a:r>
          </a:p>
          <a:p>
            <a:pPr algn="ctr">
              <a:lnSpc>
                <a:spcPts val="8328"/>
              </a:lnSpc>
            </a:pPr>
            <a:endParaRPr lang="en-US" sz="694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-9525"/>
            <a:ext cx="18307050" cy="10306268"/>
          </a:xfrm>
          <a:custGeom>
            <a:avLst/>
            <a:gdLst/>
            <a:ahLst/>
            <a:cxnLst/>
            <a:rect l="l" t="t" r="r" b="b"/>
            <a:pathLst>
              <a:path w="18307050" h="10306268">
                <a:moveTo>
                  <a:pt x="0" y="0"/>
                </a:moveTo>
                <a:lnTo>
                  <a:pt x="18307050" y="0"/>
                </a:lnTo>
                <a:lnTo>
                  <a:pt x="18307050" y="10306268"/>
                </a:lnTo>
                <a:lnTo>
                  <a:pt x="0" y="1030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558377" y="959257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558377" y="772029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558377" y="584805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558377" y="39758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558377" y="210358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558377" y="86563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558377" y="116753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558377" y="303973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558377" y="49119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558377" y="678414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4" name="AutoShape 14"/>
          <p:cNvSpPr/>
          <p:nvPr/>
        </p:nvSpPr>
        <p:spPr>
          <a:xfrm>
            <a:off x="557927" y="231348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15" name="Group 15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25075" y="3039736"/>
            <a:ext cx="4939182" cy="1688302"/>
          </a:xfrm>
          <a:custGeom>
            <a:avLst/>
            <a:gdLst/>
            <a:ahLst/>
            <a:cxnLst/>
            <a:rect l="l" t="t" r="r" b="b"/>
            <a:pathLst>
              <a:path w="4939182" h="1688302">
                <a:moveTo>
                  <a:pt x="0" y="0"/>
                </a:moveTo>
                <a:lnTo>
                  <a:pt x="4939182" y="0"/>
                </a:lnTo>
                <a:lnTo>
                  <a:pt x="4939182" y="1688303"/>
                </a:lnTo>
                <a:lnTo>
                  <a:pt x="0" y="168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8" name="Freeform 28"/>
          <p:cNvSpPr/>
          <p:nvPr/>
        </p:nvSpPr>
        <p:spPr>
          <a:xfrm>
            <a:off x="8475588" y="425073"/>
            <a:ext cx="9354497" cy="9437071"/>
          </a:xfrm>
          <a:custGeom>
            <a:avLst/>
            <a:gdLst/>
            <a:ahLst/>
            <a:cxnLst/>
            <a:rect l="l" t="t" r="r" b="b"/>
            <a:pathLst>
              <a:path w="9354497" h="9437071">
                <a:moveTo>
                  <a:pt x="0" y="0"/>
                </a:moveTo>
                <a:lnTo>
                  <a:pt x="9354497" y="0"/>
                </a:lnTo>
                <a:lnTo>
                  <a:pt x="9354497" y="9437072"/>
                </a:lnTo>
                <a:lnTo>
                  <a:pt x="0" y="943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9" name="TextBox 29"/>
          <p:cNvSpPr txBox="1"/>
          <p:nvPr/>
        </p:nvSpPr>
        <p:spPr>
          <a:xfrm>
            <a:off x="870886" y="5093740"/>
            <a:ext cx="671887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666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retrieve stored information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67511" y="3160173"/>
            <a:ext cx="3854310" cy="131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3"/>
              </a:lnSpc>
            </a:pPr>
            <a:r>
              <a:rPr lang="en-US" sz="4286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Sequence Diagram 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3" name="Group 3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09358" y="7421921"/>
            <a:ext cx="6560791" cy="1336199"/>
            <a:chOff x="0" y="0"/>
            <a:chExt cx="1931249" cy="3933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1249" cy="393326"/>
            </a:xfrm>
            <a:custGeom>
              <a:avLst/>
              <a:gdLst/>
              <a:ahLst/>
              <a:cxnLst/>
              <a:rect l="l" t="t" r="r" b="b"/>
              <a:pathLst>
                <a:path w="1931249" h="393326">
                  <a:moveTo>
                    <a:pt x="23601" y="0"/>
                  </a:moveTo>
                  <a:lnTo>
                    <a:pt x="1907648" y="0"/>
                  </a:lnTo>
                  <a:cubicBezTo>
                    <a:pt x="1920683" y="0"/>
                    <a:pt x="1931249" y="10566"/>
                    <a:pt x="1931249" y="23601"/>
                  </a:cubicBezTo>
                  <a:lnTo>
                    <a:pt x="1931249" y="369726"/>
                  </a:lnTo>
                  <a:cubicBezTo>
                    <a:pt x="1931249" y="382760"/>
                    <a:pt x="1920683" y="393326"/>
                    <a:pt x="1907648" y="393326"/>
                  </a:cubicBezTo>
                  <a:lnTo>
                    <a:pt x="23601" y="393326"/>
                  </a:lnTo>
                  <a:cubicBezTo>
                    <a:pt x="10566" y="393326"/>
                    <a:pt x="0" y="382760"/>
                    <a:pt x="0" y="369726"/>
                  </a:cubicBezTo>
                  <a:lnTo>
                    <a:pt x="0" y="23601"/>
                  </a:lnTo>
                  <a:cubicBezTo>
                    <a:pt x="0" y="10566"/>
                    <a:pt x="10566" y="0"/>
                    <a:pt x="23601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931249" cy="355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1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FR.3:</a:t>
              </a:r>
              <a:r>
                <a:rPr lang="en-US" sz="22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The system shall require dental staff to provide relevant information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3703" y="8383824"/>
            <a:ext cx="6560791" cy="1336199"/>
            <a:chOff x="0" y="0"/>
            <a:chExt cx="1931249" cy="3933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1249" cy="393326"/>
            </a:xfrm>
            <a:custGeom>
              <a:avLst/>
              <a:gdLst/>
              <a:ahLst/>
              <a:cxnLst/>
              <a:rect l="l" t="t" r="r" b="b"/>
              <a:pathLst>
                <a:path w="1931249" h="393326">
                  <a:moveTo>
                    <a:pt x="23601" y="0"/>
                  </a:moveTo>
                  <a:lnTo>
                    <a:pt x="1907648" y="0"/>
                  </a:lnTo>
                  <a:cubicBezTo>
                    <a:pt x="1920683" y="0"/>
                    <a:pt x="1931249" y="10566"/>
                    <a:pt x="1931249" y="23601"/>
                  </a:cubicBezTo>
                  <a:lnTo>
                    <a:pt x="1931249" y="369726"/>
                  </a:lnTo>
                  <a:cubicBezTo>
                    <a:pt x="1931249" y="382760"/>
                    <a:pt x="1920683" y="393326"/>
                    <a:pt x="1907648" y="393326"/>
                  </a:cubicBezTo>
                  <a:lnTo>
                    <a:pt x="23601" y="393326"/>
                  </a:lnTo>
                  <a:cubicBezTo>
                    <a:pt x="10566" y="393326"/>
                    <a:pt x="0" y="382760"/>
                    <a:pt x="0" y="369726"/>
                  </a:cubicBezTo>
                  <a:lnTo>
                    <a:pt x="0" y="23601"/>
                  </a:lnTo>
                  <a:cubicBezTo>
                    <a:pt x="0" y="10566"/>
                    <a:pt x="10566" y="0"/>
                    <a:pt x="23601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1931249" cy="355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5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FR.2:</a:t>
              </a:r>
              <a:r>
                <a:rPr lang="en-US" sz="23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shall allow dental staff to sign up for an account</a:t>
              </a:r>
              <a:r>
                <a:rPr lang="en-US" sz="2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3703" y="6993850"/>
            <a:ext cx="6487396" cy="1336199"/>
            <a:chOff x="0" y="0"/>
            <a:chExt cx="1948053" cy="4012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48053" cy="401237"/>
            </a:xfrm>
            <a:custGeom>
              <a:avLst/>
              <a:gdLst/>
              <a:ahLst/>
              <a:cxnLst/>
              <a:rect l="l" t="t" r="r" b="b"/>
              <a:pathLst>
                <a:path w="1948053" h="401237">
                  <a:moveTo>
                    <a:pt x="23868" y="0"/>
                  </a:moveTo>
                  <a:lnTo>
                    <a:pt x="1924185" y="0"/>
                  </a:lnTo>
                  <a:cubicBezTo>
                    <a:pt x="1930515" y="0"/>
                    <a:pt x="1936586" y="2515"/>
                    <a:pt x="1941062" y="6991"/>
                  </a:cubicBezTo>
                  <a:cubicBezTo>
                    <a:pt x="1945538" y="11467"/>
                    <a:pt x="1948053" y="17537"/>
                    <a:pt x="1948053" y="23868"/>
                  </a:cubicBezTo>
                  <a:lnTo>
                    <a:pt x="1948053" y="377370"/>
                  </a:lnTo>
                  <a:cubicBezTo>
                    <a:pt x="1948053" y="383700"/>
                    <a:pt x="1945538" y="389771"/>
                    <a:pt x="1941062" y="394247"/>
                  </a:cubicBezTo>
                  <a:cubicBezTo>
                    <a:pt x="1936586" y="398723"/>
                    <a:pt x="1930515" y="401237"/>
                    <a:pt x="1924185" y="401237"/>
                  </a:cubicBezTo>
                  <a:lnTo>
                    <a:pt x="23868" y="401237"/>
                  </a:lnTo>
                  <a:cubicBezTo>
                    <a:pt x="17537" y="401237"/>
                    <a:pt x="11467" y="398723"/>
                    <a:pt x="6991" y="394247"/>
                  </a:cubicBezTo>
                  <a:cubicBezTo>
                    <a:pt x="2515" y="389771"/>
                    <a:pt x="0" y="383700"/>
                    <a:pt x="0" y="377370"/>
                  </a:cubicBezTo>
                  <a:lnTo>
                    <a:pt x="0" y="23868"/>
                  </a:lnTo>
                  <a:cubicBezTo>
                    <a:pt x="0" y="17537"/>
                    <a:pt x="2515" y="11467"/>
                    <a:pt x="6991" y="6991"/>
                  </a:cubicBezTo>
                  <a:cubicBezTo>
                    <a:pt x="11467" y="2515"/>
                    <a:pt x="17537" y="0"/>
                    <a:pt x="23868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948053" cy="363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FR.1:</a:t>
              </a:r>
              <a:r>
                <a:rPr lang="en-US" sz="25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The system shall allow authorized dental staff to log in and out securely.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9720207" y="1309192"/>
            <a:ext cx="7539093" cy="5376098"/>
          </a:xfrm>
          <a:custGeom>
            <a:avLst/>
            <a:gdLst/>
            <a:ahLst/>
            <a:cxnLst/>
            <a:rect l="l" t="t" r="r" b="b"/>
            <a:pathLst>
              <a:path w="7539093" h="5376098">
                <a:moveTo>
                  <a:pt x="0" y="0"/>
                </a:moveTo>
                <a:lnTo>
                  <a:pt x="7539093" y="0"/>
                </a:lnTo>
                <a:lnTo>
                  <a:pt x="7539093" y="5376098"/>
                </a:lnTo>
                <a:lnTo>
                  <a:pt x="0" y="5376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53C89B"/>
            </a:solidFill>
            <a:prstDash val="solid"/>
            <a:miter/>
          </a:ln>
        </p:spPr>
        <p:txBody>
          <a:bodyPr/>
          <a:lstStyle/>
          <a:p>
            <a:endParaRPr lang="ar-SA"/>
          </a:p>
        </p:txBody>
      </p:sp>
      <p:sp>
        <p:nvSpPr>
          <p:cNvPr id="25" name="Freeform 25"/>
          <p:cNvSpPr/>
          <p:nvPr/>
        </p:nvSpPr>
        <p:spPr>
          <a:xfrm>
            <a:off x="840038" y="1309192"/>
            <a:ext cx="7534725" cy="5360809"/>
          </a:xfrm>
          <a:custGeom>
            <a:avLst/>
            <a:gdLst/>
            <a:ahLst/>
            <a:cxnLst/>
            <a:rect l="l" t="t" r="r" b="b"/>
            <a:pathLst>
              <a:path w="7534725" h="5360809">
                <a:moveTo>
                  <a:pt x="0" y="0"/>
                </a:moveTo>
                <a:lnTo>
                  <a:pt x="7534725" y="0"/>
                </a:lnTo>
                <a:lnTo>
                  <a:pt x="7534725" y="5360808"/>
                </a:lnTo>
                <a:lnTo>
                  <a:pt x="0" y="5360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57150" cap="sq">
            <a:solidFill>
              <a:srgbClr val="53C89B"/>
            </a:solidFill>
            <a:prstDash val="solid"/>
            <a:miter/>
          </a:ln>
        </p:spPr>
        <p:txBody>
          <a:bodyPr/>
          <a:lstStyle/>
          <a:p>
            <a:endParaRPr lang="ar-SA"/>
          </a:p>
        </p:txBody>
      </p:sp>
      <p:sp>
        <p:nvSpPr>
          <p:cNvPr id="26" name="TextBox 26"/>
          <p:cNvSpPr txBox="1"/>
          <p:nvPr/>
        </p:nvSpPr>
        <p:spPr>
          <a:xfrm>
            <a:off x="5546202" y="429226"/>
            <a:ext cx="660863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Functional Requirements (FR)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0067" y="2874668"/>
            <a:ext cx="6383632" cy="63836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-25031" r="-25031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31597" y="3138685"/>
            <a:ext cx="9445156" cy="5855599"/>
            <a:chOff x="0" y="0"/>
            <a:chExt cx="2351840" cy="14580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1840" cy="1458041"/>
            </a:xfrm>
            <a:custGeom>
              <a:avLst/>
              <a:gdLst/>
              <a:ahLst/>
              <a:cxnLst/>
              <a:rect l="l" t="t" r="r" b="b"/>
              <a:pathLst>
                <a:path w="2351840" h="1458041">
                  <a:moveTo>
                    <a:pt x="27049" y="0"/>
                  </a:moveTo>
                  <a:lnTo>
                    <a:pt x="2324791" y="0"/>
                  </a:lnTo>
                  <a:cubicBezTo>
                    <a:pt x="2339729" y="0"/>
                    <a:pt x="2351840" y="12110"/>
                    <a:pt x="2351840" y="27049"/>
                  </a:cubicBezTo>
                  <a:lnTo>
                    <a:pt x="2351840" y="1430992"/>
                  </a:lnTo>
                  <a:cubicBezTo>
                    <a:pt x="2351840" y="1445931"/>
                    <a:pt x="2339729" y="1458041"/>
                    <a:pt x="2324791" y="1458041"/>
                  </a:cubicBezTo>
                  <a:lnTo>
                    <a:pt x="27049" y="1458041"/>
                  </a:lnTo>
                  <a:cubicBezTo>
                    <a:pt x="12110" y="1458041"/>
                    <a:pt x="0" y="1445931"/>
                    <a:pt x="0" y="1430992"/>
                  </a:cubicBezTo>
                  <a:lnTo>
                    <a:pt x="0" y="27049"/>
                  </a:lnTo>
                  <a:cubicBezTo>
                    <a:pt x="0" y="12110"/>
                    <a:pt x="12110" y="0"/>
                    <a:pt x="27049" y="0"/>
                  </a:cubicBez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2351840" cy="142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132848" y="8120191"/>
            <a:ext cx="8605745" cy="6584448"/>
            <a:chOff x="0" y="0"/>
            <a:chExt cx="1062314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945846" y="8120191"/>
            <a:ext cx="8605745" cy="6584448"/>
            <a:chOff x="0" y="0"/>
            <a:chExt cx="1062314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76017" y="543787"/>
            <a:ext cx="1818748" cy="49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 b="1">
                <a:solidFill>
                  <a:srgbClr val="FFFFFF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OralOptix </a:t>
            </a:r>
          </a:p>
        </p:txBody>
      </p:sp>
      <p:sp>
        <p:nvSpPr>
          <p:cNvPr id="14" name="Freeform 14"/>
          <p:cNvSpPr/>
          <p:nvPr/>
        </p:nvSpPr>
        <p:spPr>
          <a:xfrm>
            <a:off x="823310" y="469127"/>
            <a:ext cx="752707" cy="752707"/>
          </a:xfrm>
          <a:custGeom>
            <a:avLst/>
            <a:gdLst/>
            <a:ahLst/>
            <a:cxnLst/>
            <a:rect l="l" t="t" r="r" b="b"/>
            <a:pathLst>
              <a:path w="752707" h="752707">
                <a:moveTo>
                  <a:pt x="0" y="0"/>
                </a:moveTo>
                <a:lnTo>
                  <a:pt x="752707" y="0"/>
                </a:lnTo>
                <a:lnTo>
                  <a:pt x="752707" y="752707"/>
                </a:lnTo>
                <a:lnTo>
                  <a:pt x="0" y="75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5" name="Freeform 15"/>
          <p:cNvSpPr/>
          <p:nvPr/>
        </p:nvSpPr>
        <p:spPr>
          <a:xfrm>
            <a:off x="2592823" y="5590955"/>
            <a:ext cx="1223549" cy="1223549"/>
          </a:xfrm>
          <a:custGeom>
            <a:avLst/>
            <a:gdLst/>
            <a:ahLst/>
            <a:cxnLst/>
            <a:rect l="l" t="t" r="r" b="b"/>
            <a:pathLst>
              <a:path w="1223549" h="1223549">
                <a:moveTo>
                  <a:pt x="0" y="0"/>
                </a:moveTo>
                <a:lnTo>
                  <a:pt x="1223549" y="0"/>
                </a:lnTo>
                <a:lnTo>
                  <a:pt x="1223549" y="1223548"/>
                </a:lnTo>
                <a:lnTo>
                  <a:pt x="0" y="1223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6" name="Freeform 16"/>
          <p:cNvSpPr/>
          <p:nvPr/>
        </p:nvSpPr>
        <p:spPr>
          <a:xfrm>
            <a:off x="5358692" y="5143500"/>
            <a:ext cx="1481783" cy="1612474"/>
          </a:xfrm>
          <a:custGeom>
            <a:avLst/>
            <a:gdLst/>
            <a:ahLst/>
            <a:cxnLst/>
            <a:rect l="l" t="t" r="r" b="b"/>
            <a:pathLst>
              <a:path w="1481783" h="1612474">
                <a:moveTo>
                  <a:pt x="0" y="0"/>
                </a:moveTo>
                <a:lnTo>
                  <a:pt x="1481783" y="0"/>
                </a:lnTo>
                <a:lnTo>
                  <a:pt x="1481783" y="1612474"/>
                </a:lnTo>
                <a:lnTo>
                  <a:pt x="0" y="161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7" name="Freeform 17"/>
          <p:cNvSpPr/>
          <p:nvPr/>
        </p:nvSpPr>
        <p:spPr>
          <a:xfrm>
            <a:off x="8244222" y="5166707"/>
            <a:ext cx="1799555" cy="1799555"/>
          </a:xfrm>
          <a:custGeom>
            <a:avLst/>
            <a:gdLst/>
            <a:ahLst/>
            <a:cxnLst/>
            <a:rect l="l" t="t" r="r" b="b"/>
            <a:pathLst>
              <a:path w="1799555" h="1799555">
                <a:moveTo>
                  <a:pt x="0" y="0"/>
                </a:moveTo>
                <a:lnTo>
                  <a:pt x="1799556" y="0"/>
                </a:lnTo>
                <a:lnTo>
                  <a:pt x="1799556" y="1799555"/>
                </a:lnTo>
                <a:lnTo>
                  <a:pt x="0" y="1799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8" name="TextBox 18"/>
          <p:cNvSpPr txBox="1"/>
          <p:nvPr/>
        </p:nvSpPr>
        <p:spPr>
          <a:xfrm>
            <a:off x="7617515" y="762562"/>
            <a:ext cx="9641785" cy="35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INTELLIGENT ASSESSMENT OF INTRA-ORAL RADIOGRAPH QUALITY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1597" y="1874750"/>
            <a:ext cx="8699389" cy="99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3"/>
              </a:lnSpc>
            </a:pPr>
            <a:r>
              <a:rPr lang="en-US" sz="60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Problem Definition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84280" y="3927500"/>
            <a:ext cx="3659942" cy="8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3"/>
              </a:lnSpc>
            </a:pPr>
            <a:r>
              <a:rPr lang="en-US" sz="2374" b="1">
                <a:solidFill>
                  <a:srgbClr val="0F3157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manual assesment is :</a:t>
            </a:r>
          </a:p>
          <a:p>
            <a:pPr algn="l">
              <a:lnSpc>
                <a:spcPts val="3323"/>
              </a:lnSpc>
            </a:pPr>
            <a:endParaRPr lang="en-US" sz="2374" b="1">
              <a:solidFill>
                <a:srgbClr val="0F3157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74745" y="6518587"/>
            <a:ext cx="1859705" cy="168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</a:pPr>
            <a:endParaRPr/>
          </a:p>
          <a:p>
            <a:pPr algn="ctr">
              <a:lnSpc>
                <a:spcPts val="3318"/>
              </a:lnSpc>
            </a:pPr>
            <a:r>
              <a:rPr lang="en-US" sz="2370">
                <a:solidFill>
                  <a:srgbClr val="0F3157"/>
                </a:solidFill>
                <a:latin typeface="Canva Sans 1"/>
                <a:ea typeface="Canva Sans 1"/>
                <a:cs typeface="Canva Sans 1"/>
                <a:sym typeface="Canva Sans 1"/>
              </a:rPr>
              <a:t>time-</a:t>
            </a:r>
          </a:p>
          <a:p>
            <a:pPr algn="ctr">
              <a:lnSpc>
                <a:spcPts val="3318"/>
              </a:lnSpc>
            </a:pPr>
            <a:r>
              <a:rPr lang="en-US" sz="2370">
                <a:solidFill>
                  <a:srgbClr val="0F3157"/>
                </a:solidFill>
                <a:latin typeface="Canva Sans 1"/>
                <a:ea typeface="Canva Sans 1"/>
                <a:cs typeface="Canva Sans 1"/>
                <a:sym typeface="Canva Sans 1"/>
              </a:rPr>
              <a:t>consuming </a:t>
            </a:r>
          </a:p>
          <a:p>
            <a:pPr algn="l">
              <a:lnSpc>
                <a:spcPts val="3583"/>
              </a:lnSpc>
            </a:pPr>
            <a:endParaRPr lang="en-US" sz="2370">
              <a:solidFill>
                <a:srgbClr val="0F3157"/>
              </a:solidFill>
              <a:latin typeface="Canva Sans 1"/>
              <a:ea typeface="Canva Sans 1"/>
              <a:cs typeface="Canva Sans 1"/>
              <a:sym typeface="Canva Sans 1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816372" y="7098653"/>
            <a:ext cx="4675605" cy="124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374">
                <a:solidFill>
                  <a:srgbClr val="0F3157"/>
                </a:solidFill>
                <a:latin typeface="Canva Sans 1"/>
                <a:ea typeface="Canva Sans 1"/>
                <a:cs typeface="Canva Sans 1"/>
                <a:sym typeface="Canva Sans 1"/>
              </a:rPr>
              <a:t>requires significant </a:t>
            </a:r>
          </a:p>
          <a:p>
            <a:pPr algn="ctr">
              <a:lnSpc>
                <a:spcPts val="3323"/>
              </a:lnSpc>
            </a:pPr>
            <a:r>
              <a:rPr lang="en-US" sz="2374">
                <a:solidFill>
                  <a:srgbClr val="0F3157"/>
                </a:solidFill>
                <a:latin typeface="Canva Sans 1"/>
                <a:ea typeface="Canva Sans 1"/>
                <a:cs typeface="Canva Sans 1"/>
                <a:sym typeface="Canva Sans 1"/>
              </a:rPr>
              <a:t>expertise. </a:t>
            </a:r>
          </a:p>
          <a:p>
            <a:pPr algn="l">
              <a:lnSpc>
                <a:spcPts val="3323"/>
              </a:lnSpc>
            </a:pPr>
            <a:endParaRPr lang="en-US" sz="2374">
              <a:solidFill>
                <a:srgbClr val="0F3157"/>
              </a:solidFill>
              <a:latin typeface="Canva Sans 1"/>
              <a:ea typeface="Canva Sans 1"/>
              <a:cs typeface="Canva Sans 1"/>
              <a:sym typeface="Canva Sans 1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73850" y="6717874"/>
            <a:ext cx="3940301" cy="11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6"/>
              </a:lnSpc>
            </a:pPr>
            <a:endParaRPr/>
          </a:p>
          <a:p>
            <a:pPr algn="ctr">
              <a:lnSpc>
                <a:spcPts val="3336"/>
              </a:lnSpc>
            </a:pPr>
            <a:r>
              <a:rPr lang="en-US" sz="2383">
                <a:solidFill>
                  <a:srgbClr val="0F3157"/>
                </a:solidFill>
                <a:latin typeface="Canva Sans 1"/>
                <a:ea typeface="Canva Sans 1"/>
                <a:cs typeface="Canva Sans 1"/>
                <a:sym typeface="Canva Sans 1"/>
              </a:rPr>
              <a:t>can lead to</a:t>
            </a:r>
          </a:p>
          <a:p>
            <a:pPr algn="ctr">
              <a:lnSpc>
                <a:spcPts val="3336"/>
              </a:lnSpc>
            </a:pPr>
            <a:r>
              <a:rPr lang="en-US" sz="2383">
                <a:solidFill>
                  <a:srgbClr val="0F3157"/>
                </a:solidFill>
                <a:latin typeface="Canva Sans 1"/>
                <a:ea typeface="Canva Sans 1"/>
                <a:cs typeface="Canva Sans 1"/>
                <a:sym typeface="Canva Sans 1"/>
              </a:rPr>
              <a:t> inefficiencies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-9525"/>
            <a:ext cx="18307050" cy="10306268"/>
          </a:xfrm>
          <a:custGeom>
            <a:avLst/>
            <a:gdLst/>
            <a:ahLst/>
            <a:cxnLst/>
            <a:rect l="l" t="t" r="r" b="b"/>
            <a:pathLst>
              <a:path w="18307050" h="10306268">
                <a:moveTo>
                  <a:pt x="0" y="0"/>
                </a:moveTo>
                <a:lnTo>
                  <a:pt x="18307050" y="0"/>
                </a:lnTo>
                <a:lnTo>
                  <a:pt x="18307050" y="10306268"/>
                </a:lnTo>
                <a:lnTo>
                  <a:pt x="0" y="1030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558377" y="959257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558377" y="772029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558377" y="584805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558377" y="39758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558377" y="210358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558377" y="86563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558377" y="116753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558377" y="303973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558377" y="49119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558377" y="678414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4" name="AutoShape 14"/>
          <p:cNvSpPr/>
          <p:nvPr/>
        </p:nvSpPr>
        <p:spPr>
          <a:xfrm>
            <a:off x="557927" y="231348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15" name="Group 15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982559" y="466725"/>
            <a:ext cx="660863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Functional Requirements (FR)</a:t>
            </a:r>
          </a:p>
        </p:txBody>
      </p:sp>
      <p:sp>
        <p:nvSpPr>
          <p:cNvPr id="28" name="Freeform 28"/>
          <p:cNvSpPr/>
          <p:nvPr/>
        </p:nvSpPr>
        <p:spPr>
          <a:xfrm>
            <a:off x="5433712" y="1461706"/>
            <a:ext cx="7754166" cy="5549550"/>
          </a:xfrm>
          <a:custGeom>
            <a:avLst/>
            <a:gdLst/>
            <a:ahLst/>
            <a:cxnLst/>
            <a:rect l="l" t="t" r="r" b="b"/>
            <a:pathLst>
              <a:path w="7754166" h="5549550">
                <a:moveTo>
                  <a:pt x="0" y="0"/>
                </a:moveTo>
                <a:lnTo>
                  <a:pt x="7754166" y="0"/>
                </a:lnTo>
                <a:lnTo>
                  <a:pt x="7754166" y="5549550"/>
                </a:lnTo>
                <a:lnTo>
                  <a:pt x="0" y="554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6675" cap="sq">
            <a:solidFill>
              <a:srgbClr val="53C89B"/>
            </a:solidFill>
            <a:prstDash val="solid"/>
            <a:miter/>
          </a:ln>
        </p:spPr>
        <p:txBody>
          <a:bodyPr/>
          <a:lstStyle/>
          <a:p>
            <a:endParaRPr lang="ar-SA"/>
          </a:p>
        </p:txBody>
      </p:sp>
      <p:grpSp>
        <p:nvGrpSpPr>
          <p:cNvPr id="29" name="Group 29"/>
          <p:cNvGrpSpPr/>
          <p:nvPr/>
        </p:nvGrpSpPr>
        <p:grpSpPr>
          <a:xfrm>
            <a:off x="6030400" y="7444263"/>
            <a:ext cx="6560791" cy="940917"/>
            <a:chOff x="0" y="0"/>
            <a:chExt cx="1931249" cy="2769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31249" cy="276970"/>
            </a:xfrm>
            <a:custGeom>
              <a:avLst/>
              <a:gdLst/>
              <a:ahLst/>
              <a:cxnLst/>
              <a:rect l="l" t="t" r="r" b="b"/>
              <a:pathLst>
                <a:path w="1931249" h="276970">
                  <a:moveTo>
                    <a:pt x="23601" y="0"/>
                  </a:moveTo>
                  <a:lnTo>
                    <a:pt x="1907648" y="0"/>
                  </a:lnTo>
                  <a:cubicBezTo>
                    <a:pt x="1920683" y="0"/>
                    <a:pt x="1931249" y="10566"/>
                    <a:pt x="1931249" y="23601"/>
                  </a:cubicBezTo>
                  <a:lnTo>
                    <a:pt x="1931249" y="253370"/>
                  </a:lnTo>
                  <a:cubicBezTo>
                    <a:pt x="1931249" y="266404"/>
                    <a:pt x="1920683" y="276970"/>
                    <a:pt x="1907648" y="276970"/>
                  </a:cubicBezTo>
                  <a:lnTo>
                    <a:pt x="23601" y="276970"/>
                  </a:lnTo>
                  <a:cubicBezTo>
                    <a:pt x="10566" y="276970"/>
                    <a:pt x="0" y="266404"/>
                    <a:pt x="0" y="253370"/>
                  </a:cubicBezTo>
                  <a:lnTo>
                    <a:pt x="0" y="23601"/>
                  </a:lnTo>
                  <a:cubicBezTo>
                    <a:pt x="0" y="10566"/>
                    <a:pt x="10566" y="0"/>
                    <a:pt x="23601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8100"/>
              <a:ext cx="1931249" cy="23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95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FR.4:</a:t>
              </a:r>
              <a:r>
                <a:rPr lang="en-US" sz="23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shall allow users to input and manage patient data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3" name="Group 3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729813" y="2368725"/>
            <a:ext cx="7775274" cy="5549550"/>
          </a:xfrm>
          <a:custGeom>
            <a:avLst/>
            <a:gdLst/>
            <a:ahLst/>
            <a:cxnLst/>
            <a:rect l="l" t="t" r="r" b="b"/>
            <a:pathLst>
              <a:path w="7775274" h="5549550">
                <a:moveTo>
                  <a:pt x="0" y="0"/>
                </a:moveTo>
                <a:lnTo>
                  <a:pt x="7775274" y="0"/>
                </a:lnTo>
                <a:lnTo>
                  <a:pt x="7775274" y="5549550"/>
                </a:lnTo>
                <a:lnTo>
                  <a:pt x="0" y="554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6675" cap="sq">
            <a:solidFill>
              <a:srgbClr val="53C89B"/>
            </a:solidFill>
            <a:prstDash val="solid"/>
            <a:miter/>
          </a:ln>
        </p:spPr>
        <p:txBody>
          <a:bodyPr/>
          <a:lstStyle/>
          <a:p>
            <a:endParaRPr lang="ar-SA"/>
          </a:p>
        </p:txBody>
      </p:sp>
      <p:grpSp>
        <p:nvGrpSpPr>
          <p:cNvPr id="16" name="Group 16"/>
          <p:cNvGrpSpPr/>
          <p:nvPr/>
        </p:nvGrpSpPr>
        <p:grpSpPr>
          <a:xfrm>
            <a:off x="11734721" y="6278431"/>
            <a:ext cx="5364262" cy="1090961"/>
            <a:chOff x="0" y="0"/>
            <a:chExt cx="1412810" cy="2873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2810" cy="287331"/>
            </a:xfrm>
            <a:custGeom>
              <a:avLst/>
              <a:gdLst/>
              <a:ahLst/>
              <a:cxnLst/>
              <a:rect l="l" t="t" r="r" b="b"/>
              <a:pathLst>
                <a:path w="1412810" h="287331">
                  <a:moveTo>
                    <a:pt x="0" y="0"/>
                  </a:moveTo>
                  <a:lnTo>
                    <a:pt x="1412810" y="0"/>
                  </a:lnTo>
                  <a:lnTo>
                    <a:pt x="1412810" y="287331"/>
                  </a:lnTo>
                  <a:lnTo>
                    <a:pt x="0" y="287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DE59"/>
              </a:solidFill>
              <a:prstDash val="dash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12810" cy="325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162973" y="6086343"/>
            <a:ext cx="2648676" cy="828408"/>
          </a:xfrm>
          <a:custGeom>
            <a:avLst/>
            <a:gdLst/>
            <a:ahLst/>
            <a:cxnLst/>
            <a:rect l="l" t="t" r="r" b="b"/>
            <a:pathLst>
              <a:path w="2648676" h="828408">
                <a:moveTo>
                  <a:pt x="0" y="0"/>
                </a:moveTo>
                <a:lnTo>
                  <a:pt x="2648677" y="0"/>
                </a:lnTo>
                <a:lnTo>
                  <a:pt x="2648677" y="828408"/>
                </a:lnTo>
                <a:lnTo>
                  <a:pt x="0" y="828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0" name="TextBox 20"/>
          <p:cNvSpPr txBox="1"/>
          <p:nvPr/>
        </p:nvSpPr>
        <p:spPr>
          <a:xfrm>
            <a:off x="5546202" y="429226"/>
            <a:ext cx="660863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Functional Requirements (FR)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28503" y="5245306"/>
            <a:ext cx="6560791" cy="1255242"/>
            <a:chOff x="0" y="0"/>
            <a:chExt cx="1931249" cy="3694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1249" cy="369496"/>
            </a:xfrm>
            <a:custGeom>
              <a:avLst/>
              <a:gdLst/>
              <a:ahLst/>
              <a:cxnLst/>
              <a:rect l="l" t="t" r="r" b="b"/>
              <a:pathLst>
                <a:path w="1931249" h="369496">
                  <a:moveTo>
                    <a:pt x="23601" y="0"/>
                  </a:moveTo>
                  <a:lnTo>
                    <a:pt x="1907648" y="0"/>
                  </a:lnTo>
                  <a:cubicBezTo>
                    <a:pt x="1920683" y="0"/>
                    <a:pt x="1931249" y="10566"/>
                    <a:pt x="1931249" y="23601"/>
                  </a:cubicBezTo>
                  <a:lnTo>
                    <a:pt x="1931249" y="345895"/>
                  </a:lnTo>
                  <a:cubicBezTo>
                    <a:pt x="1931249" y="358929"/>
                    <a:pt x="1920683" y="369496"/>
                    <a:pt x="1907648" y="369496"/>
                  </a:cubicBezTo>
                  <a:lnTo>
                    <a:pt x="23601" y="369496"/>
                  </a:lnTo>
                  <a:cubicBezTo>
                    <a:pt x="17341" y="369496"/>
                    <a:pt x="11338" y="367009"/>
                    <a:pt x="6912" y="362583"/>
                  </a:cubicBezTo>
                  <a:cubicBezTo>
                    <a:pt x="2486" y="358157"/>
                    <a:pt x="0" y="352154"/>
                    <a:pt x="0" y="345895"/>
                  </a:cubicBezTo>
                  <a:lnTo>
                    <a:pt x="0" y="23601"/>
                  </a:lnTo>
                  <a:cubicBezTo>
                    <a:pt x="0" y="10566"/>
                    <a:pt x="10566" y="0"/>
                    <a:pt x="23601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931249" cy="331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5"/>
                </a:lnSpc>
              </a:pPr>
              <a:r>
                <a:rPr lang="en-US" sz="2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FR.7:</a:t>
              </a:r>
              <a:r>
                <a:rPr lang="en-US" sz="23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shall allow users to print X-ray images and quality assessment</a:t>
              </a:r>
            </a:p>
            <a:p>
              <a:pPr marL="0" lvl="0" indent="0" algn="ctr">
                <a:lnSpc>
                  <a:spcPts val="2495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reports.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5305" y="6576747"/>
            <a:ext cx="6560791" cy="1255242"/>
            <a:chOff x="0" y="0"/>
            <a:chExt cx="1931249" cy="3694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31249" cy="369496"/>
            </a:xfrm>
            <a:custGeom>
              <a:avLst/>
              <a:gdLst/>
              <a:ahLst/>
              <a:cxnLst/>
              <a:rect l="l" t="t" r="r" b="b"/>
              <a:pathLst>
                <a:path w="1931249" h="369496">
                  <a:moveTo>
                    <a:pt x="23601" y="0"/>
                  </a:moveTo>
                  <a:lnTo>
                    <a:pt x="1907648" y="0"/>
                  </a:lnTo>
                  <a:cubicBezTo>
                    <a:pt x="1920683" y="0"/>
                    <a:pt x="1931249" y="10566"/>
                    <a:pt x="1931249" y="23601"/>
                  </a:cubicBezTo>
                  <a:lnTo>
                    <a:pt x="1931249" y="345895"/>
                  </a:lnTo>
                  <a:cubicBezTo>
                    <a:pt x="1931249" y="358929"/>
                    <a:pt x="1920683" y="369496"/>
                    <a:pt x="1907648" y="369496"/>
                  </a:cubicBezTo>
                  <a:lnTo>
                    <a:pt x="23601" y="369496"/>
                  </a:lnTo>
                  <a:cubicBezTo>
                    <a:pt x="17341" y="369496"/>
                    <a:pt x="11338" y="367009"/>
                    <a:pt x="6912" y="362583"/>
                  </a:cubicBezTo>
                  <a:cubicBezTo>
                    <a:pt x="2486" y="358157"/>
                    <a:pt x="0" y="352154"/>
                    <a:pt x="0" y="345895"/>
                  </a:cubicBezTo>
                  <a:lnTo>
                    <a:pt x="0" y="23601"/>
                  </a:lnTo>
                  <a:cubicBezTo>
                    <a:pt x="0" y="10566"/>
                    <a:pt x="10566" y="0"/>
                    <a:pt x="23601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1931249" cy="331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5"/>
                </a:lnSpc>
              </a:pPr>
              <a:r>
                <a:rPr lang="en-US" sz="2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FR.8:</a:t>
              </a:r>
              <a:r>
                <a:rPr lang="en-US" sz="23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shall store all captured images and their analysis results in a</a:t>
              </a:r>
            </a:p>
            <a:p>
              <a:pPr marL="0" lvl="0" indent="0" algn="ctr">
                <a:lnSpc>
                  <a:spcPts val="2495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secure database.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5305" y="3938278"/>
            <a:ext cx="6560791" cy="1210301"/>
            <a:chOff x="0" y="0"/>
            <a:chExt cx="1931249" cy="3562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31249" cy="356267"/>
            </a:xfrm>
            <a:custGeom>
              <a:avLst/>
              <a:gdLst/>
              <a:ahLst/>
              <a:cxnLst/>
              <a:rect l="l" t="t" r="r" b="b"/>
              <a:pathLst>
                <a:path w="1931249" h="356267">
                  <a:moveTo>
                    <a:pt x="23601" y="0"/>
                  </a:moveTo>
                  <a:lnTo>
                    <a:pt x="1907648" y="0"/>
                  </a:lnTo>
                  <a:cubicBezTo>
                    <a:pt x="1920683" y="0"/>
                    <a:pt x="1931249" y="10566"/>
                    <a:pt x="1931249" y="23601"/>
                  </a:cubicBezTo>
                  <a:lnTo>
                    <a:pt x="1931249" y="332666"/>
                  </a:lnTo>
                  <a:cubicBezTo>
                    <a:pt x="1931249" y="345701"/>
                    <a:pt x="1920683" y="356267"/>
                    <a:pt x="1907648" y="356267"/>
                  </a:cubicBezTo>
                  <a:lnTo>
                    <a:pt x="23601" y="356267"/>
                  </a:lnTo>
                  <a:cubicBezTo>
                    <a:pt x="17341" y="356267"/>
                    <a:pt x="11338" y="353781"/>
                    <a:pt x="6912" y="349355"/>
                  </a:cubicBezTo>
                  <a:cubicBezTo>
                    <a:pt x="2486" y="344929"/>
                    <a:pt x="0" y="338926"/>
                    <a:pt x="0" y="332666"/>
                  </a:cubicBezTo>
                  <a:lnTo>
                    <a:pt x="0" y="23601"/>
                  </a:lnTo>
                  <a:cubicBezTo>
                    <a:pt x="0" y="10566"/>
                    <a:pt x="10566" y="0"/>
                    <a:pt x="23601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8100"/>
              <a:ext cx="1931249" cy="318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1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FR.6.:</a:t>
              </a:r>
              <a:r>
                <a:rPr lang="en-US" sz="22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The system shall allow users to input and manage radiograph details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2530378"/>
            <a:ext cx="6487396" cy="1336199"/>
            <a:chOff x="0" y="0"/>
            <a:chExt cx="1948053" cy="4012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48053" cy="401237"/>
            </a:xfrm>
            <a:custGeom>
              <a:avLst/>
              <a:gdLst/>
              <a:ahLst/>
              <a:cxnLst/>
              <a:rect l="l" t="t" r="r" b="b"/>
              <a:pathLst>
                <a:path w="1948053" h="401237">
                  <a:moveTo>
                    <a:pt x="23868" y="0"/>
                  </a:moveTo>
                  <a:lnTo>
                    <a:pt x="1924185" y="0"/>
                  </a:lnTo>
                  <a:cubicBezTo>
                    <a:pt x="1930515" y="0"/>
                    <a:pt x="1936586" y="2515"/>
                    <a:pt x="1941062" y="6991"/>
                  </a:cubicBezTo>
                  <a:cubicBezTo>
                    <a:pt x="1945538" y="11467"/>
                    <a:pt x="1948053" y="17537"/>
                    <a:pt x="1948053" y="23868"/>
                  </a:cubicBezTo>
                  <a:lnTo>
                    <a:pt x="1948053" y="377370"/>
                  </a:lnTo>
                  <a:cubicBezTo>
                    <a:pt x="1948053" y="383700"/>
                    <a:pt x="1945538" y="389771"/>
                    <a:pt x="1941062" y="394247"/>
                  </a:cubicBezTo>
                  <a:cubicBezTo>
                    <a:pt x="1936586" y="398723"/>
                    <a:pt x="1930515" y="401237"/>
                    <a:pt x="1924185" y="401237"/>
                  </a:cubicBezTo>
                  <a:lnTo>
                    <a:pt x="23868" y="401237"/>
                  </a:lnTo>
                  <a:cubicBezTo>
                    <a:pt x="17537" y="401237"/>
                    <a:pt x="11467" y="398723"/>
                    <a:pt x="6991" y="394247"/>
                  </a:cubicBezTo>
                  <a:cubicBezTo>
                    <a:pt x="2515" y="389771"/>
                    <a:pt x="0" y="383700"/>
                    <a:pt x="0" y="377370"/>
                  </a:cubicBezTo>
                  <a:lnTo>
                    <a:pt x="0" y="23868"/>
                  </a:lnTo>
                  <a:cubicBezTo>
                    <a:pt x="0" y="17537"/>
                    <a:pt x="2515" y="11467"/>
                    <a:pt x="6991" y="6991"/>
                  </a:cubicBezTo>
                  <a:cubicBezTo>
                    <a:pt x="11467" y="2515"/>
                    <a:pt x="17537" y="0"/>
                    <a:pt x="23868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1948053" cy="363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FR.5:</a:t>
              </a:r>
              <a:r>
                <a:rPr lang="en-US" sz="25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The system shall support manual override by the user.</a:t>
              </a:r>
            </a:p>
          </p:txBody>
        </p:sp>
      </p:grpSp>
      <p:sp>
        <p:nvSpPr>
          <p:cNvPr id="33" name="Freeform 33"/>
          <p:cNvSpPr/>
          <p:nvPr/>
        </p:nvSpPr>
        <p:spPr>
          <a:xfrm flipH="1">
            <a:off x="6546378" y="2344904"/>
            <a:ext cx="1352490" cy="5722075"/>
          </a:xfrm>
          <a:custGeom>
            <a:avLst/>
            <a:gdLst/>
            <a:ahLst/>
            <a:cxnLst/>
            <a:rect l="l" t="t" r="r" b="b"/>
            <a:pathLst>
              <a:path w="1352490" h="5722075">
                <a:moveTo>
                  <a:pt x="1352491" y="0"/>
                </a:moveTo>
                <a:lnTo>
                  <a:pt x="0" y="0"/>
                </a:lnTo>
                <a:lnTo>
                  <a:pt x="0" y="5722075"/>
                </a:lnTo>
                <a:lnTo>
                  <a:pt x="1352491" y="5722075"/>
                </a:lnTo>
                <a:lnTo>
                  <a:pt x="135249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3" name="Group 3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430220" y="2447918"/>
            <a:ext cx="8169227" cy="5848424"/>
          </a:xfrm>
          <a:custGeom>
            <a:avLst/>
            <a:gdLst/>
            <a:ahLst/>
            <a:cxnLst/>
            <a:rect l="l" t="t" r="r" b="b"/>
            <a:pathLst>
              <a:path w="8169227" h="5848424">
                <a:moveTo>
                  <a:pt x="0" y="0"/>
                </a:moveTo>
                <a:lnTo>
                  <a:pt x="8169227" y="0"/>
                </a:lnTo>
                <a:lnTo>
                  <a:pt x="8169227" y="5848424"/>
                </a:lnTo>
                <a:lnTo>
                  <a:pt x="0" y="5848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16" name="Group 16"/>
          <p:cNvGrpSpPr/>
          <p:nvPr/>
        </p:nvGrpSpPr>
        <p:grpSpPr>
          <a:xfrm>
            <a:off x="595075" y="6298754"/>
            <a:ext cx="6487396" cy="1545735"/>
            <a:chOff x="0" y="0"/>
            <a:chExt cx="1948053" cy="4641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48053" cy="464158"/>
            </a:xfrm>
            <a:custGeom>
              <a:avLst/>
              <a:gdLst/>
              <a:ahLst/>
              <a:cxnLst/>
              <a:rect l="l" t="t" r="r" b="b"/>
              <a:pathLst>
                <a:path w="1948053" h="464158">
                  <a:moveTo>
                    <a:pt x="23868" y="0"/>
                  </a:moveTo>
                  <a:lnTo>
                    <a:pt x="1924185" y="0"/>
                  </a:lnTo>
                  <a:cubicBezTo>
                    <a:pt x="1930515" y="0"/>
                    <a:pt x="1936586" y="2515"/>
                    <a:pt x="1941062" y="6991"/>
                  </a:cubicBezTo>
                  <a:cubicBezTo>
                    <a:pt x="1945538" y="11467"/>
                    <a:pt x="1948053" y="17537"/>
                    <a:pt x="1948053" y="23868"/>
                  </a:cubicBezTo>
                  <a:lnTo>
                    <a:pt x="1948053" y="440290"/>
                  </a:lnTo>
                  <a:cubicBezTo>
                    <a:pt x="1948053" y="453472"/>
                    <a:pt x="1937367" y="464158"/>
                    <a:pt x="1924185" y="464158"/>
                  </a:cubicBezTo>
                  <a:lnTo>
                    <a:pt x="23868" y="464158"/>
                  </a:lnTo>
                  <a:cubicBezTo>
                    <a:pt x="17537" y="464158"/>
                    <a:pt x="11467" y="461643"/>
                    <a:pt x="6991" y="457167"/>
                  </a:cubicBezTo>
                  <a:cubicBezTo>
                    <a:pt x="2515" y="452691"/>
                    <a:pt x="0" y="446620"/>
                    <a:pt x="0" y="440290"/>
                  </a:cubicBezTo>
                  <a:lnTo>
                    <a:pt x="0" y="23868"/>
                  </a:lnTo>
                  <a:cubicBezTo>
                    <a:pt x="0" y="17537"/>
                    <a:pt x="2515" y="11467"/>
                    <a:pt x="6991" y="6991"/>
                  </a:cubicBezTo>
                  <a:cubicBezTo>
                    <a:pt x="11467" y="2515"/>
                    <a:pt x="17537" y="0"/>
                    <a:pt x="23868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948053" cy="426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FR.12:</a:t>
              </a:r>
              <a:r>
                <a:rPr lang="en-US" sz="25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The system shall generate detailed analysis reports for each radiograph image.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35319" y="2911771"/>
            <a:ext cx="5364262" cy="4698097"/>
            <a:chOff x="0" y="0"/>
            <a:chExt cx="1412810" cy="12373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2810" cy="1237359"/>
            </a:xfrm>
            <a:custGeom>
              <a:avLst/>
              <a:gdLst/>
              <a:ahLst/>
              <a:cxnLst/>
              <a:rect l="l" t="t" r="r" b="b"/>
              <a:pathLst>
                <a:path w="1412810" h="1237359">
                  <a:moveTo>
                    <a:pt x="0" y="0"/>
                  </a:moveTo>
                  <a:lnTo>
                    <a:pt x="1412810" y="0"/>
                  </a:lnTo>
                  <a:lnTo>
                    <a:pt x="1412810" y="1237359"/>
                  </a:lnTo>
                  <a:lnTo>
                    <a:pt x="0" y="1237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DE59"/>
              </a:solidFill>
              <a:prstDash val="dash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12810" cy="1275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58377" y="3725751"/>
            <a:ext cx="6560791" cy="1210301"/>
            <a:chOff x="0" y="0"/>
            <a:chExt cx="1931249" cy="3562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31249" cy="356267"/>
            </a:xfrm>
            <a:custGeom>
              <a:avLst/>
              <a:gdLst/>
              <a:ahLst/>
              <a:cxnLst/>
              <a:rect l="l" t="t" r="r" b="b"/>
              <a:pathLst>
                <a:path w="1931249" h="356267">
                  <a:moveTo>
                    <a:pt x="23601" y="0"/>
                  </a:moveTo>
                  <a:lnTo>
                    <a:pt x="1907648" y="0"/>
                  </a:lnTo>
                  <a:cubicBezTo>
                    <a:pt x="1920683" y="0"/>
                    <a:pt x="1931249" y="10566"/>
                    <a:pt x="1931249" y="23601"/>
                  </a:cubicBezTo>
                  <a:lnTo>
                    <a:pt x="1931249" y="332666"/>
                  </a:lnTo>
                  <a:cubicBezTo>
                    <a:pt x="1931249" y="345701"/>
                    <a:pt x="1920683" y="356267"/>
                    <a:pt x="1907648" y="356267"/>
                  </a:cubicBezTo>
                  <a:lnTo>
                    <a:pt x="23601" y="356267"/>
                  </a:lnTo>
                  <a:cubicBezTo>
                    <a:pt x="17341" y="356267"/>
                    <a:pt x="11338" y="353781"/>
                    <a:pt x="6912" y="349355"/>
                  </a:cubicBezTo>
                  <a:cubicBezTo>
                    <a:pt x="2486" y="344929"/>
                    <a:pt x="0" y="338926"/>
                    <a:pt x="0" y="332666"/>
                  </a:cubicBezTo>
                  <a:lnTo>
                    <a:pt x="0" y="23601"/>
                  </a:lnTo>
                  <a:cubicBezTo>
                    <a:pt x="0" y="10566"/>
                    <a:pt x="10566" y="0"/>
                    <a:pt x="23601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931249" cy="318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1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FR.10:</a:t>
              </a:r>
              <a:r>
                <a:rPr lang="en-US" sz="22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Categorization of errors into machine operation errors, technique errors, and scanning errors.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7222624" y="5012252"/>
            <a:ext cx="2648676" cy="828408"/>
          </a:xfrm>
          <a:custGeom>
            <a:avLst/>
            <a:gdLst/>
            <a:ahLst/>
            <a:cxnLst/>
            <a:rect l="l" t="t" r="r" b="b"/>
            <a:pathLst>
              <a:path w="2648676" h="828408">
                <a:moveTo>
                  <a:pt x="0" y="0"/>
                </a:moveTo>
                <a:lnTo>
                  <a:pt x="2648676" y="0"/>
                </a:lnTo>
                <a:lnTo>
                  <a:pt x="2648676" y="828408"/>
                </a:lnTo>
                <a:lnTo>
                  <a:pt x="0" y="828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26" name="Group 26"/>
          <p:cNvGrpSpPr/>
          <p:nvPr/>
        </p:nvGrpSpPr>
        <p:grpSpPr>
          <a:xfrm>
            <a:off x="558377" y="5012252"/>
            <a:ext cx="6560791" cy="1210301"/>
            <a:chOff x="0" y="0"/>
            <a:chExt cx="1931249" cy="3562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31249" cy="356267"/>
            </a:xfrm>
            <a:custGeom>
              <a:avLst/>
              <a:gdLst/>
              <a:ahLst/>
              <a:cxnLst/>
              <a:rect l="l" t="t" r="r" b="b"/>
              <a:pathLst>
                <a:path w="1931249" h="356267">
                  <a:moveTo>
                    <a:pt x="23601" y="0"/>
                  </a:moveTo>
                  <a:lnTo>
                    <a:pt x="1907648" y="0"/>
                  </a:lnTo>
                  <a:cubicBezTo>
                    <a:pt x="1920683" y="0"/>
                    <a:pt x="1931249" y="10566"/>
                    <a:pt x="1931249" y="23601"/>
                  </a:cubicBezTo>
                  <a:lnTo>
                    <a:pt x="1931249" y="332666"/>
                  </a:lnTo>
                  <a:cubicBezTo>
                    <a:pt x="1931249" y="345701"/>
                    <a:pt x="1920683" y="356267"/>
                    <a:pt x="1907648" y="356267"/>
                  </a:cubicBezTo>
                  <a:lnTo>
                    <a:pt x="23601" y="356267"/>
                  </a:lnTo>
                  <a:cubicBezTo>
                    <a:pt x="17341" y="356267"/>
                    <a:pt x="11338" y="353781"/>
                    <a:pt x="6912" y="349355"/>
                  </a:cubicBezTo>
                  <a:cubicBezTo>
                    <a:pt x="2486" y="344929"/>
                    <a:pt x="0" y="338926"/>
                    <a:pt x="0" y="332666"/>
                  </a:cubicBezTo>
                  <a:lnTo>
                    <a:pt x="0" y="23601"/>
                  </a:lnTo>
                  <a:cubicBezTo>
                    <a:pt x="0" y="10566"/>
                    <a:pt x="10566" y="0"/>
                    <a:pt x="23601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8575"/>
              <a:ext cx="1931249" cy="327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87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FR.11: </a:t>
              </a:r>
              <a:r>
                <a:rPr lang="en-US" sz="2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shall provide corrective suggestions to the technician to adjust the X-ray positioning or other parameters before exposure.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58377" y="2744318"/>
            <a:ext cx="6560791" cy="903499"/>
            <a:chOff x="0" y="0"/>
            <a:chExt cx="1931249" cy="26595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31249" cy="265956"/>
            </a:xfrm>
            <a:custGeom>
              <a:avLst/>
              <a:gdLst/>
              <a:ahLst/>
              <a:cxnLst/>
              <a:rect l="l" t="t" r="r" b="b"/>
              <a:pathLst>
                <a:path w="1931249" h="265956">
                  <a:moveTo>
                    <a:pt x="23601" y="0"/>
                  </a:moveTo>
                  <a:lnTo>
                    <a:pt x="1907648" y="0"/>
                  </a:lnTo>
                  <a:cubicBezTo>
                    <a:pt x="1920683" y="0"/>
                    <a:pt x="1931249" y="10566"/>
                    <a:pt x="1931249" y="23601"/>
                  </a:cubicBezTo>
                  <a:lnTo>
                    <a:pt x="1931249" y="242355"/>
                  </a:lnTo>
                  <a:cubicBezTo>
                    <a:pt x="1931249" y="255390"/>
                    <a:pt x="1920683" y="265956"/>
                    <a:pt x="1907648" y="265956"/>
                  </a:cubicBezTo>
                  <a:lnTo>
                    <a:pt x="23601" y="265956"/>
                  </a:lnTo>
                  <a:cubicBezTo>
                    <a:pt x="10566" y="265956"/>
                    <a:pt x="0" y="255390"/>
                    <a:pt x="0" y="242355"/>
                  </a:cubicBezTo>
                  <a:lnTo>
                    <a:pt x="0" y="23601"/>
                  </a:lnTo>
                  <a:cubicBezTo>
                    <a:pt x="0" y="10566"/>
                    <a:pt x="10566" y="0"/>
                    <a:pt x="23601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0F3157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8100"/>
              <a:ext cx="1931249" cy="22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FR.9: </a:t>
              </a:r>
              <a:r>
                <a:rPr lang="en-US" sz="25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shall detect errors .</a:t>
              </a:r>
            </a:p>
          </p:txBody>
        </p:sp>
      </p:grpSp>
      <p:sp>
        <p:nvSpPr>
          <p:cNvPr id="32" name="Freeform 32"/>
          <p:cNvSpPr/>
          <p:nvPr/>
        </p:nvSpPr>
        <p:spPr>
          <a:xfrm flipH="1">
            <a:off x="6092799" y="2447918"/>
            <a:ext cx="1352490" cy="5722075"/>
          </a:xfrm>
          <a:custGeom>
            <a:avLst/>
            <a:gdLst/>
            <a:ahLst/>
            <a:cxnLst/>
            <a:rect l="l" t="t" r="r" b="b"/>
            <a:pathLst>
              <a:path w="1352490" h="5722075">
                <a:moveTo>
                  <a:pt x="1352491" y="0"/>
                </a:moveTo>
                <a:lnTo>
                  <a:pt x="0" y="0"/>
                </a:lnTo>
                <a:lnTo>
                  <a:pt x="0" y="5722075"/>
                </a:lnTo>
                <a:lnTo>
                  <a:pt x="1352491" y="5722075"/>
                </a:lnTo>
                <a:lnTo>
                  <a:pt x="135249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3" name="TextBox 33"/>
          <p:cNvSpPr txBox="1"/>
          <p:nvPr/>
        </p:nvSpPr>
        <p:spPr>
          <a:xfrm>
            <a:off x="5546202" y="429226"/>
            <a:ext cx="660863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Functional Requirements (FR)</a:t>
            </a: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558377" y="959257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558377" y="772029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558377" y="584805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558377" y="39758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558377" y="210358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558377" y="86563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558377" y="116753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558377" y="303973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558377" y="49119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558377" y="678414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557927" y="231348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14" name="Group 14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3299" y="3998988"/>
            <a:ext cx="7481847" cy="1009801"/>
            <a:chOff x="0" y="0"/>
            <a:chExt cx="1970528" cy="2659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70528" cy="265956"/>
            </a:xfrm>
            <a:custGeom>
              <a:avLst/>
              <a:gdLst/>
              <a:ahLst/>
              <a:cxnLst/>
              <a:rect l="l" t="t" r="r" b="b"/>
              <a:pathLst>
                <a:path w="1970528" h="265956">
                  <a:moveTo>
                    <a:pt x="20695" y="0"/>
                  </a:moveTo>
                  <a:lnTo>
                    <a:pt x="1949832" y="0"/>
                  </a:lnTo>
                  <a:cubicBezTo>
                    <a:pt x="1961262" y="0"/>
                    <a:pt x="1970528" y="9266"/>
                    <a:pt x="1970528" y="20695"/>
                  </a:cubicBezTo>
                  <a:lnTo>
                    <a:pt x="1970528" y="245261"/>
                  </a:lnTo>
                  <a:cubicBezTo>
                    <a:pt x="1970528" y="250749"/>
                    <a:pt x="1968347" y="256013"/>
                    <a:pt x="1964466" y="259894"/>
                  </a:cubicBezTo>
                  <a:cubicBezTo>
                    <a:pt x="1960585" y="263775"/>
                    <a:pt x="1955321" y="265956"/>
                    <a:pt x="1949832" y="265956"/>
                  </a:cubicBezTo>
                  <a:lnTo>
                    <a:pt x="20695" y="265956"/>
                  </a:lnTo>
                  <a:cubicBezTo>
                    <a:pt x="9266" y="265956"/>
                    <a:pt x="0" y="256690"/>
                    <a:pt x="0" y="245261"/>
                  </a:cubicBezTo>
                  <a:lnTo>
                    <a:pt x="0" y="20695"/>
                  </a:lnTo>
                  <a:cubicBezTo>
                    <a:pt x="0" y="9266"/>
                    <a:pt x="9266" y="0"/>
                    <a:pt x="20695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53C89B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8100"/>
              <a:ext cx="1970528" cy="22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NFR.1: </a:t>
              </a:r>
              <a:r>
                <a:rPr lang="en-US" sz="25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should respond within an acceptable timeframe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83299" y="6018515"/>
            <a:ext cx="7481847" cy="1009801"/>
            <a:chOff x="0" y="0"/>
            <a:chExt cx="1970528" cy="26595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70528" cy="265956"/>
            </a:xfrm>
            <a:custGeom>
              <a:avLst/>
              <a:gdLst/>
              <a:ahLst/>
              <a:cxnLst/>
              <a:rect l="l" t="t" r="r" b="b"/>
              <a:pathLst>
                <a:path w="1970528" h="265956">
                  <a:moveTo>
                    <a:pt x="20695" y="0"/>
                  </a:moveTo>
                  <a:lnTo>
                    <a:pt x="1949832" y="0"/>
                  </a:lnTo>
                  <a:cubicBezTo>
                    <a:pt x="1961262" y="0"/>
                    <a:pt x="1970528" y="9266"/>
                    <a:pt x="1970528" y="20695"/>
                  </a:cubicBezTo>
                  <a:lnTo>
                    <a:pt x="1970528" y="245261"/>
                  </a:lnTo>
                  <a:cubicBezTo>
                    <a:pt x="1970528" y="250749"/>
                    <a:pt x="1968347" y="256013"/>
                    <a:pt x="1964466" y="259894"/>
                  </a:cubicBezTo>
                  <a:cubicBezTo>
                    <a:pt x="1960585" y="263775"/>
                    <a:pt x="1955321" y="265956"/>
                    <a:pt x="1949832" y="265956"/>
                  </a:cubicBezTo>
                  <a:lnTo>
                    <a:pt x="20695" y="265956"/>
                  </a:lnTo>
                  <a:cubicBezTo>
                    <a:pt x="9266" y="265956"/>
                    <a:pt x="0" y="256690"/>
                    <a:pt x="0" y="245261"/>
                  </a:cubicBezTo>
                  <a:lnTo>
                    <a:pt x="0" y="20695"/>
                  </a:lnTo>
                  <a:cubicBezTo>
                    <a:pt x="0" y="9266"/>
                    <a:pt x="9266" y="0"/>
                    <a:pt x="20695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53C89B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8100"/>
              <a:ext cx="1970528" cy="22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NFR.3:</a:t>
              </a:r>
              <a:r>
                <a:rPr lang="en-US" sz="25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should be available to all users 24/7. 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403077" y="8030848"/>
            <a:ext cx="7481847" cy="1009801"/>
            <a:chOff x="0" y="0"/>
            <a:chExt cx="1970528" cy="26595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70528" cy="265956"/>
            </a:xfrm>
            <a:custGeom>
              <a:avLst/>
              <a:gdLst/>
              <a:ahLst/>
              <a:cxnLst/>
              <a:rect l="l" t="t" r="r" b="b"/>
              <a:pathLst>
                <a:path w="1970528" h="265956">
                  <a:moveTo>
                    <a:pt x="20695" y="0"/>
                  </a:moveTo>
                  <a:lnTo>
                    <a:pt x="1949832" y="0"/>
                  </a:lnTo>
                  <a:cubicBezTo>
                    <a:pt x="1961262" y="0"/>
                    <a:pt x="1970528" y="9266"/>
                    <a:pt x="1970528" y="20695"/>
                  </a:cubicBezTo>
                  <a:lnTo>
                    <a:pt x="1970528" y="245261"/>
                  </a:lnTo>
                  <a:cubicBezTo>
                    <a:pt x="1970528" y="250749"/>
                    <a:pt x="1968347" y="256013"/>
                    <a:pt x="1964466" y="259894"/>
                  </a:cubicBezTo>
                  <a:cubicBezTo>
                    <a:pt x="1960585" y="263775"/>
                    <a:pt x="1955321" y="265956"/>
                    <a:pt x="1949832" y="265956"/>
                  </a:cubicBezTo>
                  <a:lnTo>
                    <a:pt x="20695" y="265956"/>
                  </a:lnTo>
                  <a:cubicBezTo>
                    <a:pt x="9266" y="265956"/>
                    <a:pt x="0" y="256690"/>
                    <a:pt x="0" y="245261"/>
                  </a:cubicBezTo>
                  <a:lnTo>
                    <a:pt x="0" y="20695"/>
                  </a:lnTo>
                  <a:cubicBezTo>
                    <a:pt x="0" y="9266"/>
                    <a:pt x="9266" y="0"/>
                    <a:pt x="20695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53C89B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38100"/>
              <a:ext cx="1970528" cy="22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NFR.5: </a:t>
              </a:r>
              <a:r>
                <a:rPr lang="en-US" sz="25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must provide a user-friendly interface.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777453" y="6018515"/>
            <a:ext cx="7481847" cy="1009801"/>
            <a:chOff x="0" y="0"/>
            <a:chExt cx="1970528" cy="26595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70528" cy="265956"/>
            </a:xfrm>
            <a:custGeom>
              <a:avLst/>
              <a:gdLst/>
              <a:ahLst/>
              <a:cxnLst/>
              <a:rect l="l" t="t" r="r" b="b"/>
              <a:pathLst>
                <a:path w="1970528" h="265956">
                  <a:moveTo>
                    <a:pt x="20695" y="0"/>
                  </a:moveTo>
                  <a:lnTo>
                    <a:pt x="1949832" y="0"/>
                  </a:lnTo>
                  <a:cubicBezTo>
                    <a:pt x="1961262" y="0"/>
                    <a:pt x="1970528" y="9266"/>
                    <a:pt x="1970528" y="20695"/>
                  </a:cubicBezTo>
                  <a:lnTo>
                    <a:pt x="1970528" y="245261"/>
                  </a:lnTo>
                  <a:cubicBezTo>
                    <a:pt x="1970528" y="250749"/>
                    <a:pt x="1968347" y="256013"/>
                    <a:pt x="1964466" y="259894"/>
                  </a:cubicBezTo>
                  <a:cubicBezTo>
                    <a:pt x="1960585" y="263775"/>
                    <a:pt x="1955321" y="265956"/>
                    <a:pt x="1949832" y="265956"/>
                  </a:cubicBezTo>
                  <a:lnTo>
                    <a:pt x="20695" y="265956"/>
                  </a:lnTo>
                  <a:cubicBezTo>
                    <a:pt x="9266" y="265956"/>
                    <a:pt x="0" y="256690"/>
                    <a:pt x="0" y="245261"/>
                  </a:cubicBezTo>
                  <a:lnTo>
                    <a:pt x="0" y="20695"/>
                  </a:lnTo>
                  <a:cubicBezTo>
                    <a:pt x="0" y="9266"/>
                    <a:pt x="9266" y="0"/>
                    <a:pt x="20695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53C89B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38100"/>
              <a:ext cx="1970528" cy="22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NFR.4: </a:t>
              </a:r>
              <a:r>
                <a:rPr lang="en-US" sz="25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shall ensure data security and privacy.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5703307" y="250568"/>
            <a:ext cx="6802763" cy="2325308"/>
          </a:xfrm>
          <a:custGeom>
            <a:avLst/>
            <a:gdLst/>
            <a:ahLst/>
            <a:cxnLst/>
            <a:rect l="l" t="t" r="r" b="b"/>
            <a:pathLst>
              <a:path w="6802763" h="2325308">
                <a:moveTo>
                  <a:pt x="0" y="0"/>
                </a:moveTo>
                <a:lnTo>
                  <a:pt x="6802762" y="0"/>
                </a:lnTo>
                <a:lnTo>
                  <a:pt x="6802762" y="2325308"/>
                </a:lnTo>
                <a:lnTo>
                  <a:pt x="0" y="2325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9" name="TextBox 39"/>
          <p:cNvSpPr txBox="1"/>
          <p:nvPr/>
        </p:nvSpPr>
        <p:spPr>
          <a:xfrm>
            <a:off x="6092029" y="641170"/>
            <a:ext cx="6103942" cy="139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8"/>
              </a:lnSpc>
            </a:pPr>
            <a:r>
              <a:rPr lang="en-US" sz="353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Non-Functional Requirements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777453" y="3998988"/>
            <a:ext cx="7481847" cy="1009801"/>
            <a:chOff x="0" y="0"/>
            <a:chExt cx="1970528" cy="26595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70528" cy="265956"/>
            </a:xfrm>
            <a:custGeom>
              <a:avLst/>
              <a:gdLst/>
              <a:ahLst/>
              <a:cxnLst/>
              <a:rect l="l" t="t" r="r" b="b"/>
              <a:pathLst>
                <a:path w="1970528" h="265956">
                  <a:moveTo>
                    <a:pt x="20695" y="0"/>
                  </a:moveTo>
                  <a:lnTo>
                    <a:pt x="1949832" y="0"/>
                  </a:lnTo>
                  <a:cubicBezTo>
                    <a:pt x="1961262" y="0"/>
                    <a:pt x="1970528" y="9266"/>
                    <a:pt x="1970528" y="20695"/>
                  </a:cubicBezTo>
                  <a:lnTo>
                    <a:pt x="1970528" y="245261"/>
                  </a:lnTo>
                  <a:cubicBezTo>
                    <a:pt x="1970528" y="250749"/>
                    <a:pt x="1968347" y="256013"/>
                    <a:pt x="1964466" y="259894"/>
                  </a:cubicBezTo>
                  <a:cubicBezTo>
                    <a:pt x="1960585" y="263775"/>
                    <a:pt x="1955321" y="265956"/>
                    <a:pt x="1949832" y="265956"/>
                  </a:cubicBezTo>
                  <a:lnTo>
                    <a:pt x="20695" y="265956"/>
                  </a:lnTo>
                  <a:cubicBezTo>
                    <a:pt x="9266" y="265956"/>
                    <a:pt x="0" y="256690"/>
                    <a:pt x="0" y="245261"/>
                  </a:cubicBezTo>
                  <a:lnTo>
                    <a:pt x="0" y="20695"/>
                  </a:lnTo>
                  <a:cubicBezTo>
                    <a:pt x="0" y="9266"/>
                    <a:pt x="9266" y="0"/>
                    <a:pt x="20695" y="0"/>
                  </a:cubicBezTo>
                  <a:close/>
                </a:path>
              </a:pathLst>
            </a:custGeom>
            <a:solidFill>
              <a:srgbClr val="F9FBFB"/>
            </a:solidFill>
            <a:ln w="47625" cap="sq">
              <a:solidFill>
                <a:srgbClr val="53C89B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38100"/>
              <a:ext cx="1970528" cy="22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5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NFR.2: </a:t>
              </a:r>
              <a:r>
                <a:rPr lang="en-US" sz="25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system should support the English language.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85517" y="1115324"/>
            <a:ext cx="3574658" cy="3603589"/>
          </a:xfrm>
          <a:custGeom>
            <a:avLst/>
            <a:gdLst/>
            <a:ahLst/>
            <a:cxnLst/>
            <a:rect l="l" t="t" r="r" b="b"/>
            <a:pathLst>
              <a:path w="3574658" h="3603589">
                <a:moveTo>
                  <a:pt x="0" y="0"/>
                </a:moveTo>
                <a:lnTo>
                  <a:pt x="3574658" y="0"/>
                </a:lnTo>
                <a:lnTo>
                  <a:pt x="3574658" y="3603590"/>
                </a:lnTo>
                <a:lnTo>
                  <a:pt x="0" y="360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47" t="-18866" r="-23470" b="-24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TextBox 3"/>
          <p:cNvSpPr txBox="1"/>
          <p:nvPr/>
        </p:nvSpPr>
        <p:spPr>
          <a:xfrm>
            <a:off x="4837398" y="4610100"/>
            <a:ext cx="8613204" cy="284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14"/>
              </a:lnSpc>
            </a:pPr>
            <a:r>
              <a:rPr lang="en-US" sz="78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Thanks </a:t>
            </a:r>
          </a:p>
          <a:p>
            <a:pPr algn="ctr">
              <a:lnSpc>
                <a:spcPts val="6727"/>
              </a:lnSpc>
              <a:spcBef>
                <a:spcPct val="0"/>
              </a:spcBef>
            </a:pPr>
            <a:r>
              <a:rPr lang="en-US" sz="480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Do you have any questions ? 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5040" y="6845638"/>
            <a:ext cx="18307050" cy="10306268"/>
          </a:xfrm>
          <a:custGeom>
            <a:avLst/>
            <a:gdLst/>
            <a:ahLst/>
            <a:cxnLst/>
            <a:rect l="l" t="t" r="r" b="b"/>
            <a:pathLst>
              <a:path w="18307050" h="10306268">
                <a:moveTo>
                  <a:pt x="0" y="0"/>
                </a:moveTo>
                <a:lnTo>
                  <a:pt x="18307050" y="0"/>
                </a:lnTo>
                <a:lnTo>
                  <a:pt x="18307050" y="10306268"/>
                </a:lnTo>
                <a:lnTo>
                  <a:pt x="0" y="1030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489200" y="46782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489200" y="9828882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489200" y="7956602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489200" y="608436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489200" y="421212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489200" y="2339892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489200" y="889265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489200" y="1403840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489200" y="32760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489200" y="514824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489200" y="7020450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4" name="AutoShape 14"/>
          <p:cNvSpPr/>
          <p:nvPr/>
        </p:nvSpPr>
        <p:spPr>
          <a:xfrm>
            <a:off x="465388" y="486886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5" name="TextBox 15"/>
          <p:cNvSpPr txBox="1"/>
          <p:nvPr/>
        </p:nvSpPr>
        <p:spPr>
          <a:xfrm>
            <a:off x="627450" y="9579950"/>
            <a:ext cx="952350" cy="5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92D9F5"/>
                </a:solidFill>
                <a:latin typeface="Nunito"/>
                <a:ea typeface="Nunito"/>
                <a:cs typeface="Nunito"/>
                <a:sym typeface="Nunito"/>
              </a:rPr>
              <a:t>10cm</a:t>
            </a:r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8706146" y="555870"/>
            <a:ext cx="18974623" cy="402895"/>
            <a:chOff x="0" y="0"/>
            <a:chExt cx="4997432" cy="1061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734945" y="2148858"/>
            <a:ext cx="1000577" cy="1268092"/>
          </a:xfrm>
          <a:custGeom>
            <a:avLst/>
            <a:gdLst/>
            <a:ahLst/>
            <a:cxnLst/>
            <a:rect l="l" t="t" r="r" b="b"/>
            <a:pathLst>
              <a:path w="1000577" h="1268092">
                <a:moveTo>
                  <a:pt x="0" y="0"/>
                </a:moveTo>
                <a:lnTo>
                  <a:pt x="1000578" y="0"/>
                </a:lnTo>
                <a:lnTo>
                  <a:pt x="1000578" y="1268091"/>
                </a:lnTo>
                <a:lnTo>
                  <a:pt x="0" y="1268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9" name="Freeform 29"/>
          <p:cNvSpPr/>
          <p:nvPr/>
        </p:nvSpPr>
        <p:spPr>
          <a:xfrm>
            <a:off x="11503328" y="1956669"/>
            <a:ext cx="1838681" cy="1838681"/>
          </a:xfrm>
          <a:custGeom>
            <a:avLst/>
            <a:gdLst/>
            <a:ahLst/>
            <a:cxnLst/>
            <a:rect l="l" t="t" r="r" b="b"/>
            <a:pathLst>
              <a:path w="1838681" h="1838681">
                <a:moveTo>
                  <a:pt x="0" y="0"/>
                </a:moveTo>
                <a:lnTo>
                  <a:pt x="1838681" y="0"/>
                </a:lnTo>
                <a:lnTo>
                  <a:pt x="1838681" y="1838681"/>
                </a:lnTo>
                <a:lnTo>
                  <a:pt x="0" y="1838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0" name="Freeform 30"/>
          <p:cNvSpPr/>
          <p:nvPr/>
        </p:nvSpPr>
        <p:spPr>
          <a:xfrm>
            <a:off x="8458662" y="2339892"/>
            <a:ext cx="1665423" cy="1262693"/>
          </a:xfrm>
          <a:custGeom>
            <a:avLst/>
            <a:gdLst/>
            <a:ahLst/>
            <a:cxnLst/>
            <a:rect l="l" t="t" r="r" b="b"/>
            <a:pathLst>
              <a:path w="1665423" h="1262693">
                <a:moveTo>
                  <a:pt x="0" y="0"/>
                </a:moveTo>
                <a:lnTo>
                  <a:pt x="1665422" y="0"/>
                </a:lnTo>
                <a:lnTo>
                  <a:pt x="1665422" y="1262694"/>
                </a:lnTo>
                <a:lnTo>
                  <a:pt x="0" y="1262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1" name="Freeform 31"/>
          <p:cNvSpPr/>
          <p:nvPr/>
        </p:nvSpPr>
        <p:spPr>
          <a:xfrm>
            <a:off x="4904318" y="1861998"/>
            <a:ext cx="1879911" cy="1879911"/>
          </a:xfrm>
          <a:custGeom>
            <a:avLst/>
            <a:gdLst/>
            <a:ahLst/>
            <a:cxnLst/>
            <a:rect l="l" t="t" r="r" b="b"/>
            <a:pathLst>
              <a:path w="1879911" h="1879911">
                <a:moveTo>
                  <a:pt x="0" y="0"/>
                </a:moveTo>
                <a:lnTo>
                  <a:pt x="1879911" y="0"/>
                </a:lnTo>
                <a:lnTo>
                  <a:pt x="1879911" y="1879911"/>
                </a:lnTo>
                <a:lnTo>
                  <a:pt x="0" y="1879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32" name="Group 32"/>
          <p:cNvGrpSpPr/>
          <p:nvPr/>
        </p:nvGrpSpPr>
        <p:grpSpPr>
          <a:xfrm>
            <a:off x="4231038" y="5606753"/>
            <a:ext cx="10897662" cy="47625"/>
            <a:chOff x="0" y="0"/>
            <a:chExt cx="2870166" cy="125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70166" cy="12543"/>
            </a:xfrm>
            <a:custGeom>
              <a:avLst/>
              <a:gdLst/>
              <a:ahLst/>
              <a:cxnLst/>
              <a:rect l="l" t="t" r="r" b="b"/>
              <a:pathLst>
                <a:path w="2870166" h="12543">
                  <a:moveTo>
                    <a:pt x="0" y="0"/>
                  </a:moveTo>
                  <a:lnTo>
                    <a:pt x="2870166" y="0"/>
                  </a:lnTo>
                  <a:lnTo>
                    <a:pt x="287016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870166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513584" y="1890846"/>
            <a:ext cx="1081889" cy="1970328"/>
          </a:xfrm>
          <a:custGeom>
            <a:avLst/>
            <a:gdLst/>
            <a:ahLst/>
            <a:cxnLst/>
            <a:rect l="l" t="t" r="r" b="b"/>
            <a:pathLst>
              <a:path w="1081889" h="1970328">
                <a:moveTo>
                  <a:pt x="0" y="0"/>
                </a:moveTo>
                <a:lnTo>
                  <a:pt x="1081889" y="0"/>
                </a:lnTo>
                <a:lnTo>
                  <a:pt x="1081889" y="1970328"/>
                </a:lnTo>
                <a:lnTo>
                  <a:pt x="0" y="19703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6" name="Freeform 36"/>
          <p:cNvSpPr/>
          <p:nvPr/>
        </p:nvSpPr>
        <p:spPr>
          <a:xfrm flipH="1">
            <a:off x="15304159" y="1890846"/>
            <a:ext cx="1360372" cy="1879911"/>
          </a:xfrm>
          <a:custGeom>
            <a:avLst/>
            <a:gdLst/>
            <a:ahLst/>
            <a:cxnLst/>
            <a:rect l="l" t="t" r="r" b="b"/>
            <a:pathLst>
              <a:path w="1360372" h="1879911">
                <a:moveTo>
                  <a:pt x="1360372" y="0"/>
                </a:moveTo>
                <a:lnTo>
                  <a:pt x="0" y="0"/>
                </a:lnTo>
                <a:lnTo>
                  <a:pt x="0" y="1879911"/>
                </a:lnTo>
                <a:lnTo>
                  <a:pt x="1360372" y="1879911"/>
                </a:lnTo>
                <a:lnTo>
                  <a:pt x="136037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7" name="TextBox 37"/>
          <p:cNvSpPr txBox="1"/>
          <p:nvPr/>
        </p:nvSpPr>
        <p:spPr>
          <a:xfrm>
            <a:off x="6287859" y="823773"/>
            <a:ext cx="600702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>
                <a:solidFill>
                  <a:srgbClr val="F9FBFB"/>
                </a:solidFill>
                <a:latin typeface="Arimo Bold"/>
                <a:ea typeface="Arimo Bold"/>
                <a:cs typeface="Arimo Bold"/>
                <a:sym typeface="Arimo Bold"/>
              </a:rPr>
              <a:t>Objectives 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07813" y="4031920"/>
            <a:ext cx="3829036" cy="36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29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Design a simple and effective user interface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82549" y="3927305"/>
            <a:ext cx="2280239" cy="92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3"/>
              </a:lnSpc>
              <a:spcBef>
                <a:spcPct val="0"/>
              </a:spcBef>
            </a:pPr>
            <a:r>
              <a:rPr lang="en-US" sz="2036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Increase the level of diagnostic accuracy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52407" y="3887319"/>
            <a:ext cx="2962477" cy="726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5"/>
              </a:lnSpc>
              <a:spcBef>
                <a:spcPct val="0"/>
              </a:spcBef>
            </a:pPr>
            <a:r>
              <a:rPr lang="en-US" sz="2396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Create a Database of Errors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241134" y="3834210"/>
            <a:ext cx="2956934" cy="7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2"/>
              </a:lnSpc>
              <a:spcBef>
                <a:spcPct val="0"/>
              </a:spcBef>
            </a:pPr>
            <a:r>
              <a:rPr lang="en-US" sz="236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Rapid Error Detection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85559" y="5844878"/>
            <a:ext cx="1716881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Aims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175474" y="6864688"/>
            <a:ext cx="11716856" cy="186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1999" b="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The project aims to create an AI-based system that automatically assess the quality of radiographic images, whether they are accepted or rejected, depending on the acceptance of intra-oral radiographs standers. In addition, it identifies the common technical errors, such as incorrect positioning, inappropriate density and contrast, and scanner-related issues.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55354" y="3927305"/>
            <a:ext cx="2280239" cy="923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3"/>
              </a:lnSpc>
              <a:spcBef>
                <a:spcPct val="0"/>
              </a:spcBef>
            </a:pPr>
            <a:r>
              <a:rPr lang="en-US" sz="2036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Educational tool for dental students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73414" y="8665726"/>
            <a:ext cx="8605745" cy="6584448"/>
            <a:chOff x="0" y="0"/>
            <a:chExt cx="10623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19440" y="4133695"/>
            <a:ext cx="6003767" cy="722143"/>
            <a:chOff x="0" y="0"/>
            <a:chExt cx="1581239" cy="1901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1239" cy="190194"/>
            </a:xfrm>
            <a:custGeom>
              <a:avLst/>
              <a:gdLst/>
              <a:ahLst/>
              <a:cxnLst/>
              <a:rect l="l" t="t" r="r" b="b"/>
              <a:pathLst>
                <a:path w="1581239" h="190194">
                  <a:moveTo>
                    <a:pt x="25790" y="0"/>
                  </a:moveTo>
                  <a:lnTo>
                    <a:pt x="1555449" y="0"/>
                  </a:lnTo>
                  <a:cubicBezTo>
                    <a:pt x="1562289" y="0"/>
                    <a:pt x="1568849" y="2717"/>
                    <a:pt x="1573685" y="7554"/>
                  </a:cubicBezTo>
                  <a:cubicBezTo>
                    <a:pt x="1578522" y="12390"/>
                    <a:pt x="1581239" y="18950"/>
                    <a:pt x="1581239" y="25790"/>
                  </a:cubicBezTo>
                  <a:lnTo>
                    <a:pt x="1581239" y="164404"/>
                  </a:lnTo>
                  <a:cubicBezTo>
                    <a:pt x="1581239" y="171244"/>
                    <a:pt x="1578522" y="177804"/>
                    <a:pt x="1573685" y="182640"/>
                  </a:cubicBezTo>
                  <a:cubicBezTo>
                    <a:pt x="1568849" y="187477"/>
                    <a:pt x="1562289" y="190194"/>
                    <a:pt x="1555449" y="190194"/>
                  </a:cubicBezTo>
                  <a:lnTo>
                    <a:pt x="25790" y="190194"/>
                  </a:lnTo>
                  <a:cubicBezTo>
                    <a:pt x="18950" y="190194"/>
                    <a:pt x="12390" y="187477"/>
                    <a:pt x="7554" y="182640"/>
                  </a:cubicBezTo>
                  <a:cubicBezTo>
                    <a:pt x="2717" y="177804"/>
                    <a:pt x="0" y="171244"/>
                    <a:pt x="0" y="164404"/>
                  </a:cubicBezTo>
                  <a:lnTo>
                    <a:pt x="0" y="25790"/>
                  </a:lnTo>
                  <a:cubicBezTo>
                    <a:pt x="0" y="18950"/>
                    <a:pt x="2717" y="12390"/>
                    <a:pt x="7554" y="7554"/>
                  </a:cubicBezTo>
                  <a:cubicBezTo>
                    <a:pt x="12390" y="2717"/>
                    <a:pt x="18950" y="0"/>
                    <a:pt x="25790" y="0"/>
                  </a:cubicBezTo>
                  <a:close/>
                </a:path>
              </a:pathLst>
            </a:custGeom>
            <a:solidFill>
              <a:srgbClr val="F9FBF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81239" cy="161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19440" y="6048407"/>
            <a:ext cx="6003767" cy="722143"/>
            <a:chOff x="0" y="0"/>
            <a:chExt cx="1581239" cy="1901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1239" cy="190194"/>
            </a:xfrm>
            <a:custGeom>
              <a:avLst/>
              <a:gdLst/>
              <a:ahLst/>
              <a:cxnLst/>
              <a:rect l="l" t="t" r="r" b="b"/>
              <a:pathLst>
                <a:path w="1581239" h="190194">
                  <a:moveTo>
                    <a:pt x="25790" y="0"/>
                  </a:moveTo>
                  <a:lnTo>
                    <a:pt x="1555449" y="0"/>
                  </a:lnTo>
                  <a:cubicBezTo>
                    <a:pt x="1562289" y="0"/>
                    <a:pt x="1568849" y="2717"/>
                    <a:pt x="1573685" y="7554"/>
                  </a:cubicBezTo>
                  <a:cubicBezTo>
                    <a:pt x="1578522" y="12390"/>
                    <a:pt x="1581239" y="18950"/>
                    <a:pt x="1581239" y="25790"/>
                  </a:cubicBezTo>
                  <a:lnTo>
                    <a:pt x="1581239" y="164404"/>
                  </a:lnTo>
                  <a:cubicBezTo>
                    <a:pt x="1581239" y="171244"/>
                    <a:pt x="1578522" y="177804"/>
                    <a:pt x="1573685" y="182640"/>
                  </a:cubicBezTo>
                  <a:cubicBezTo>
                    <a:pt x="1568849" y="187477"/>
                    <a:pt x="1562289" y="190194"/>
                    <a:pt x="1555449" y="190194"/>
                  </a:cubicBezTo>
                  <a:lnTo>
                    <a:pt x="25790" y="190194"/>
                  </a:lnTo>
                  <a:cubicBezTo>
                    <a:pt x="18950" y="190194"/>
                    <a:pt x="12390" y="187477"/>
                    <a:pt x="7554" y="182640"/>
                  </a:cubicBezTo>
                  <a:cubicBezTo>
                    <a:pt x="2717" y="177804"/>
                    <a:pt x="0" y="171244"/>
                    <a:pt x="0" y="164404"/>
                  </a:cubicBezTo>
                  <a:lnTo>
                    <a:pt x="0" y="25790"/>
                  </a:lnTo>
                  <a:cubicBezTo>
                    <a:pt x="0" y="18950"/>
                    <a:pt x="2717" y="12390"/>
                    <a:pt x="7554" y="7554"/>
                  </a:cubicBezTo>
                  <a:cubicBezTo>
                    <a:pt x="12390" y="2717"/>
                    <a:pt x="18950" y="0"/>
                    <a:pt x="25790" y="0"/>
                  </a:cubicBezTo>
                  <a:close/>
                </a:path>
              </a:pathLst>
            </a:custGeom>
            <a:solidFill>
              <a:srgbClr val="F9FBF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581239" cy="161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45846" y="8665726"/>
            <a:ext cx="8605745" cy="6584448"/>
            <a:chOff x="0" y="0"/>
            <a:chExt cx="1062314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19440" y="5091051"/>
            <a:ext cx="6003767" cy="722143"/>
            <a:chOff x="0" y="0"/>
            <a:chExt cx="1581239" cy="1901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1239" cy="190194"/>
            </a:xfrm>
            <a:custGeom>
              <a:avLst/>
              <a:gdLst/>
              <a:ahLst/>
              <a:cxnLst/>
              <a:rect l="l" t="t" r="r" b="b"/>
              <a:pathLst>
                <a:path w="1581239" h="190194">
                  <a:moveTo>
                    <a:pt x="25790" y="0"/>
                  </a:moveTo>
                  <a:lnTo>
                    <a:pt x="1555449" y="0"/>
                  </a:lnTo>
                  <a:cubicBezTo>
                    <a:pt x="1562289" y="0"/>
                    <a:pt x="1568849" y="2717"/>
                    <a:pt x="1573685" y="7554"/>
                  </a:cubicBezTo>
                  <a:cubicBezTo>
                    <a:pt x="1578522" y="12390"/>
                    <a:pt x="1581239" y="18950"/>
                    <a:pt x="1581239" y="25790"/>
                  </a:cubicBezTo>
                  <a:lnTo>
                    <a:pt x="1581239" y="164404"/>
                  </a:lnTo>
                  <a:cubicBezTo>
                    <a:pt x="1581239" y="171244"/>
                    <a:pt x="1578522" y="177804"/>
                    <a:pt x="1573685" y="182640"/>
                  </a:cubicBezTo>
                  <a:cubicBezTo>
                    <a:pt x="1568849" y="187477"/>
                    <a:pt x="1562289" y="190194"/>
                    <a:pt x="1555449" y="190194"/>
                  </a:cubicBezTo>
                  <a:lnTo>
                    <a:pt x="25790" y="190194"/>
                  </a:lnTo>
                  <a:cubicBezTo>
                    <a:pt x="18950" y="190194"/>
                    <a:pt x="12390" y="187477"/>
                    <a:pt x="7554" y="182640"/>
                  </a:cubicBezTo>
                  <a:cubicBezTo>
                    <a:pt x="2717" y="177804"/>
                    <a:pt x="0" y="171244"/>
                    <a:pt x="0" y="164404"/>
                  </a:cubicBezTo>
                  <a:lnTo>
                    <a:pt x="0" y="25790"/>
                  </a:lnTo>
                  <a:cubicBezTo>
                    <a:pt x="0" y="18950"/>
                    <a:pt x="2717" y="12390"/>
                    <a:pt x="7554" y="7554"/>
                  </a:cubicBezTo>
                  <a:cubicBezTo>
                    <a:pt x="12390" y="2717"/>
                    <a:pt x="18950" y="0"/>
                    <a:pt x="25790" y="0"/>
                  </a:cubicBezTo>
                  <a:close/>
                </a:path>
              </a:pathLst>
            </a:custGeom>
            <a:solidFill>
              <a:srgbClr val="F9FBF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1581239" cy="161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407474" y="0"/>
            <a:ext cx="5880526" cy="10287000"/>
          </a:xfrm>
          <a:custGeom>
            <a:avLst/>
            <a:gdLst/>
            <a:ahLst/>
            <a:cxnLst/>
            <a:rect l="l" t="t" r="r" b="b"/>
            <a:pathLst>
              <a:path w="5880526" h="10287000">
                <a:moveTo>
                  <a:pt x="0" y="0"/>
                </a:moveTo>
                <a:lnTo>
                  <a:pt x="5880526" y="0"/>
                </a:lnTo>
                <a:lnTo>
                  <a:pt x="58805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8" name="TextBox 18"/>
          <p:cNvSpPr txBox="1"/>
          <p:nvPr/>
        </p:nvSpPr>
        <p:spPr>
          <a:xfrm>
            <a:off x="3188700" y="2622395"/>
            <a:ext cx="5465248" cy="108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25"/>
              </a:lnSpc>
              <a:spcBef>
                <a:spcPct val="0"/>
              </a:spcBef>
            </a:pPr>
            <a:r>
              <a:rPr lang="en-US" sz="6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60458" y="4341351"/>
            <a:ext cx="2723818" cy="39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699" b="1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Dentist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60458" y="6256063"/>
            <a:ext cx="2805659" cy="39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699" b="1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Oral Sergeons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97506" y="5304549"/>
            <a:ext cx="3662643" cy="39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699" b="1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dental Hygienists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919440" y="7008676"/>
            <a:ext cx="6003767" cy="722143"/>
            <a:chOff x="0" y="0"/>
            <a:chExt cx="1581239" cy="1901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81239" cy="190194"/>
            </a:xfrm>
            <a:custGeom>
              <a:avLst/>
              <a:gdLst/>
              <a:ahLst/>
              <a:cxnLst/>
              <a:rect l="l" t="t" r="r" b="b"/>
              <a:pathLst>
                <a:path w="1581239" h="190194">
                  <a:moveTo>
                    <a:pt x="25790" y="0"/>
                  </a:moveTo>
                  <a:lnTo>
                    <a:pt x="1555449" y="0"/>
                  </a:lnTo>
                  <a:cubicBezTo>
                    <a:pt x="1562289" y="0"/>
                    <a:pt x="1568849" y="2717"/>
                    <a:pt x="1573685" y="7554"/>
                  </a:cubicBezTo>
                  <a:cubicBezTo>
                    <a:pt x="1578522" y="12390"/>
                    <a:pt x="1581239" y="18950"/>
                    <a:pt x="1581239" y="25790"/>
                  </a:cubicBezTo>
                  <a:lnTo>
                    <a:pt x="1581239" y="164404"/>
                  </a:lnTo>
                  <a:cubicBezTo>
                    <a:pt x="1581239" y="171244"/>
                    <a:pt x="1578522" y="177804"/>
                    <a:pt x="1573685" y="182640"/>
                  </a:cubicBezTo>
                  <a:cubicBezTo>
                    <a:pt x="1568849" y="187477"/>
                    <a:pt x="1562289" y="190194"/>
                    <a:pt x="1555449" y="190194"/>
                  </a:cubicBezTo>
                  <a:lnTo>
                    <a:pt x="25790" y="190194"/>
                  </a:lnTo>
                  <a:cubicBezTo>
                    <a:pt x="18950" y="190194"/>
                    <a:pt x="12390" y="187477"/>
                    <a:pt x="7554" y="182640"/>
                  </a:cubicBezTo>
                  <a:cubicBezTo>
                    <a:pt x="2717" y="177804"/>
                    <a:pt x="0" y="171244"/>
                    <a:pt x="0" y="164404"/>
                  </a:cubicBezTo>
                  <a:lnTo>
                    <a:pt x="0" y="25790"/>
                  </a:lnTo>
                  <a:cubicBezTo>
                    <a:pt x="0" y="18950"/>
                    <a:pt x="2717" y="12390"/>
                    <a:pt x="7554" y="7554"/>
                  </a:cubicBezTo>
                  <a:cubicBezTo>
                    <a:pt x="12390" y="2717"/>
                    <a:pt x="18950" y="0"/>
                    <a:pt x="25790" y="0"/>
                  </a:cubicBezTo>
                  <a:close/>
                </a:path>
              </a:pathLst>
            </a:custGeom>
            <a:solidFill>
              <a:srgbClr val="F9FBF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8575"/>
              <a:ext cx="1581239" cy="161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219537" y="7183448"/>
            <a:ext cx="2805659" cy="39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699" b="1">
                <a:solidFill>
                  <a:srgbClr val="22222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Dental Students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61441" y="9448772"/>
            <a:ext cx="7315200" cy="717643"/>
          </a:xfrm>
          <a:custGeom>
            <a:avLst/>
            <a:gdLst/>
            <a:ahLst/>
            <a:cxnLst/>
            <a:rect l="l" t="t" r="r" b="b"/>
            <a:pathLst>
              <a:path w="7315200" h="717643">
                <a:moveTo>
                  <a:pt x="0" y="0"/>
                </a:moveTo>
                <a:lnTo>
                  <a:pt x="7315200" y="0"/>
                </a:lnTo>
                <a:lnTo>
                  <a:pt x="7315200" y="717643"/>
                </a:lnTo>
                <a:lnTo>
                  <a:pt x="0" y="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318269" y="1253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318269" y="948637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318269" y="761409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318269" y="574185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318269" y="3869622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318269" y="199738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318269" y="855014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318269" y="106133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318269" y="29335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318269" y="4805740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318269" y="66779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4" name="AutoShape 14"/>
          <p:cNvSpPr/>
          <p:nvPr/>
        </p:nvSpPr>
        <p:spPr>
          <a:xfrm>
            <a:off x="317819" y="125150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5" name="Freeform 15"/>
          <p:cNvSpPr/>
          <p:nvPr/>
        </p:nvSpPr>
        <p:spPr>
          <a:xfrm>
            <a:off x="721041" y="1997386"/>
            <a:ext cx="7795183" cy="2426553"/>
          </a:xfrm>
          <a:custGeom>
            <a:avLst/>
            <a:gdLst/>
            <a:ahLst/>
            <a:cxnLst/>
            <a:rect l="l" t="t" r="r" b="b"/>
            <a:pathLst>
              <a:path w="7795183" h="2426553">
                <a:moveTo>
                  <a:pt x="0" y="0"/>
                </a:moveTo>
                <a:lnTo>
                  <a:pt x="7795183" y="0"/>
                </a:lnTo>
                <a:lnTo>
                  <a:pt x="7795183" y="2426553"/>
                </a:lnTo>
                <a:lnTo>
                  <a:pt x="0" y="2426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877" r="-486" b="-34046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ar-SA"/>
          </a:p>
        </p:txBody>
      </p:sp>
      <p:sp>
        <p:nvSpPr>
          <p:cNvPr id="16" name="TextBox 16"/>
          <p:cNvSpPr txBox="1"/>
          <p:nvPr/>
        </p:nvSpPr>
        <p:spPr>
          <a:xfrm>
            <a:off x="609929" y="8688150"/>
            <a:ext cx="952350" cy="5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92D9F5"/>
                </a:solidFill>
                <a:latin typeface="Nunito"/>
                <a:ea typeface="Nunito"/>
                <a:cs typeface="Nunito"/>
                <a:sym typeface="Nunito"/>
              </a:rPr>
              <a:t>10cm</a:t>
            </a:r>
          </a:p>
        </p:txBody>
      </p:sp>
      <p:sp>
        <p:nvSpPr>
          <p:cNvPr id="17" name="Freeform 17"/>
          <p:cNvSpPr/>
          <p:nvPr/>
        </p:nvSpPr>
        <p:spPr>
          <a:xfrm>
            <a:off x="8821024" y="3774799"/>
            <a:ext cx="8456493" cy="3080661"/>
          </a:xfrm>
          <a:custGeom>
            <a:avLst/>
            <a:gdLst/>
            <a:ahLst/>
            <a:cxnLst/>
            <a:rect l="l" t="t" r="r" b="b"/>
            <a:pathLst>
              <a:path w="8456493" h="3080661">
                <a:moveTo>
                  <a:pt x="0" y="0"/>
                </a:moveTo>
                <a:lnTo>
                  <a:pt x="8456493" y="0"/>
                </a:lnTo>
                <a:lnTo>
                  <a:pt x="8456493" y="3080661"/>
                </a:lnTo>
                <a:lnTo>
                  <a:pt x="0" y="30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5082" b="-1642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SA"/>
          </a:p>
        </p:txBody>
      </p:sp>
      <p:sp>
        <p:nvSpPr>
          <p:cNvPr id="18" name="TextBox 18"/>
          <p:cNvSpPr txBox="1"/>
          <p:nvPr/>
        </p:nvSpPr>
        <p:spPr>
          <a:xfrm>
            <a:off x="9119275" y="4282469"/>
            <a:ext cx="8046094" cy="250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63" lvl="1" indent="-267931" algn="l">
              <a:lnSpc>
                <a:spcPts val="4020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More efficient healthcare, reduced costs, better outcomes</a:t>
            </a:r>
          </a:p>
          <a:p>
            <a:pPr marL="535863" lvl="1" indent="-267931" algn="l">
              <a:lnSpc>
                <a:spcPts val="4020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Decreased redundant radiographic exposures, improving diagnostic efficiency and patient safety.</a:t>
            </a:r>
          </a:p>
          <a:p>
            <a:pPr algn="l">
              <a:lnSpc>
                <a:spcPts val="4020"/>
              </a:lnSpc>
            </a:pPr>
            <a:endParaRPr lang="en-US" sz="248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40462" y="7341018"/>
            <a:ext cx="8865765" cy="14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6"/>
              </a:lnSpc>
            </a:pPr>
            <a:r>
              <a:rPr lang="en-US" sz="24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Supporting Vision 2030’s focus on promoting preventive care, reducing medical errors, and utilizing advanced technologies to improve healthcare outcomes in Saudi Arabia.</a:t>
            </a:r>
          </a:p>
        </p:txBody>
      </p:sp>
      <p:sp>
        <p:nvSpPr>
          <p:cNvPr id="20" name="Freeform 20"/>
          <p:cNvSpPr/>
          <p:nvPr/>
        </p:nvSpPr>
        <p:spPr>
          <a:xfrm>
            <a:off x="996121" y="3858669"/>
            <a:ext cx="7315200" cy="717643"/>
          </a:xfrm>
          <a:custGeom>
            <a:avLst/>
            <a:gdLst/>
            <a:ahLst/>
            <a:cxnLst/>
            <a:rect l="l" t="t" r="r" b="b"/>
            <a:pathLst>
              <a:path w="7315200" h="717643">
                <a:moveTo>
                  <a:pt x="0" y="0"/>
                </a:moveTo>
                <a:lnTo>
                  <a:pt x="7315200" y="0"/>
                </a:lnTo>
                <a:lnTo>
                  <a:pt x="7315200" y="717643"/>
                </a:lnTo>
                <a:lnTo>
                  <a:pt x="0" y="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1" name="Freeform 21"/>
          <p:cNvSpPr/>
          <p:nvPr/>
        </p:nvSpPr>
        <p:spPr>
          <a:xfrm>
            <a:off x="10089098" y="6556313"/>
            <a:ext cx="7315200" cy="717643"/>
          </a:xfrm>
          <a:custGeom>
            <a:avLst/>
            <a:gdLst/>
            <a:ahLst/>
            <a:cxnLst/>
            <a:rect l="l" t="t" r="r" b="b"/>
            <a:pathLst>
              <a:path w="7315200" h="717643">
                <a:moveTo>
                  <a:pt x="0" y="0"/>
                </a:moveTo>
                <a:lnTo>
                  <a:pt x="7315200" y="0"/>
                </a:lnTo>
                <a:lnTo>
                  <a:pt x="7315200" y="717643"/>
                </a:lnTo>
                <a:lnTo>
                  <a:pt x="0" y="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22" name="TextBox 22"/>
          <p:cNvSpPr txBox="1"/>
          <p:nvPr/>
        </p:nvSpPr>
        <p:spPr>
          <a:xfrm>
            <a:off x="5976536" y="437447"/>
            <a:ext cx="6584551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MOTIVATION 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8831955" y="1885897"/>
            <a:ext cx="18974623" cy="402895"/>
            <a:chOff x="0" y="0"/>
            <a:chExt cx="4997432" cy="1061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-9487312" y="1814988"/>
            <a:ext cx="18974623" cy="402895"/>
            <a:chOff x="0" y="0"/>
            <a:chExt cx="4997432" cy="1061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1140" y="10166415"/>
            <a:ext cx="18974623" cy="402895"/>
            <a:chOff x="0" y="0"/>
            <a:chExt cx="4997432" cy="1061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53017" y="7035720"/>
            <a:ext cx="3251280" cy="3251280"/>
          </a:xfrm>
          <a:custGeom>
            <a:avLst/>
            <a:gdLst/>
            <a:ahLst/>
            <a:cxnLst/>
            <a:rect l="l" t="t" r="r" b="b"/>
            <a:pathLst>
              <a:path w="3251280" h="3251280">
                <a:moveTo>
                  <a:pt x="0" y="0"/>
                </a:moveTo>
                <a:lnTo>
                  <a:pt x="3251281" y="0"/>
                </a:lnTo>
                <a:lnTo>
                  <a:pt x="3251281" y="3251280"/>
                </a:lnTo>
                <a:lnTo>
                  <a:pt x="0" y="3251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6" name="TextBox 36"/>
          <p:cNvSpPr txBox="1"/>
          <p:nvPr/>
        </p:nvSpPr>
        <p:spPr>
          <a:xfrm>
            <a:off x="9414550" y="3790898"/>
            <a:ext cx="187981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Impact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40462" y="6414249"/>
            <a:ext cx="5186125" cy="441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Vision 2030 Alignment</a:t>
            </a:r>
          </a:p>
        </p:txBody>
      </p:sp>
      <p:sp>
        <p:nvSpPr>
          <p:cNvPr id="38" name="Freeform 38"/>
          <p:cNvSpPr/>
          <p:nvPr/>
        </p:nvSpPr>
        <p:spPr>
          <a:xfrm>
            <a:off x="1207773" y="7093585"/>
            <a:ext cx="10271795" cy="2768634"/>
          </a:xfrm>
          <a:custGeom>
            <a:avLst/>
            <a:gdLst/>
            <a:ahLst/>
            <a:cxnLst/>
            <a:rect l="l" t="t" r="r" b="b"/>
            <a:pathLst>
              <a:path w="10271795" h="2768634">
                <a:moveTo>
                  <a:pt x="0" y="0"/>
                </a:moveTo>
                <a:lnTo>
                  <a:pt x="10271795" y="0"/>
                </a:lnTo>
                <a:lnTo>
                  <a:pt x="10271795" y="2768634"/>
                </a:lnTo>
                <a:lnTo>
                  <a:pt x="0" y="276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089" b="-43192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ar-SA"/>
          </a:p>
        </p:txBody>
      </p:sp>
      <p:sp>
        <p:nvSpPr>
          <p:cNvPr id="39" name="TextBox 39"/>
          <p:cNvSpPr txBox="1"/>
          <p:nvPr/>
        </p:nvSpPr>
        <p:spPr>
          <a:xfrm>
            <a:off x="1355483" y="2405429"/>
            <a:ext cx="780950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Healthcare Improvements in Saudi Arabia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96121" y="2933669"/>
            <a:ext cx="6718676" cy="158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63" lvl="1" indent="-267931" algn="l">
              <a:lnSpc>
                <a:spcPts val="4591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Better outcomes, fewer complications</a:t>
            </a:r>
          </a:p>
          <a:p>
            <a:pPr marL="535863" lvl="1" indent="-267931" algn="l">
              <a:lnSpc>
                <a:spcPts val="4591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Reduces human error, improves accuracy</a:t>
            </a:r>
          </a:p>
          <a:p>
            <a:pPr algn="l">
              <a:lnSpc>
                <a:spcPts val="2978"/>
              </a:lnSpc>
            </a:pPr>
            <a:endParaRPr lang="en-US" sz="248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31" y="82424"/>
            <a:ext cx="17994938" cy="10122153"/>
          </a:xfrm>
          <a:custGeom>
            <a:avLst/>
            <a:gdLst/>
            <a:ahLst/>
            <a:cxnLst/>
            <a:rect l="l" t="t" r="r" b="b"/>
            <a:pathLst>
              <a:path w="17994938" h="10122153">
                <a:moveTo>
                  <a:pt x="0" y="0"/>
                </a:moveTo>
                <a:lnTo>
                  <a:pt x="17994938" y="0"/>
                </a:lnTo>
                <a:lnTo>
                  <a:pt x="17994938" y="10122152"/>
                </a:lnTo>
                <a:lnTo>
                  <a:pt x="0" y="10122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448" y="-139853"/>
            <a:ext cx="18307050" cy="10306268"/>
          </a:xfrm>
          <a:custGeom>
            <a:avLst/>
            <a:gdLst/>
            <a:ahLst/>
            <a:cxnLst/>
            <a:rect l="l" t="t" r="r" b="b"/>
            <a:pathLst>
              <a:path w="18307050" h="10306268">
                <a:moveTo>
                  <a:pt x="0" y="0"/>
                </a:moveTo>
                <a:lnTo>
                  <a:pt x="18307050" y="0"/>
                </a:lnTo>
                <a:lnTo>
                  <a:pt x="18307050" y="10306268"/>
                </a:lnTo>
                <a:lnTo>
                  <a:pt x="0" y="1030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318269" y="1253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318269" y="948637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318269" y="761409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318269" y="574185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318269" y="3869622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318269" y="199738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318269" y="855014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318269" y="106133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318269" y="29335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318269" y="4805740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318269" y="66779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4" name="AutoShape 14"/>
          <p:cNvSpPr/>
          <p:nvPr/>
        </p:nvSpPr>
        <p:spPr>
          <a:xfrm>
            <a:off x="317819" y="125150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5" name="TextBox 15"/>
          <p:cNvSpPr txBox="1"/>
          <p:nvPr/>
        </p:nvSpPr>
        <p:spPr>
          <a:xfrm>
            <a:off x="4567111" y="163348"/>
            <a:ext cx="11144957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Medical Background</a:t>
            </a:r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8831955" y="1885897"/>
            <a:ext cx="18974623" cy="402895"/>
            <a:chOff x="0" y="0"/>
            <a:chExt cx="4997432" cy="1061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-9487312" y="1814988"/>
            <a:ext cx="18974623" cy="402895"/>
            <a:chOff x="0" y="0"/>
            <a:chExt cx="4997432" cy="1061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140" y="10166415"/>
            <a:ext cx="18974623" cy="402895"/>
            <a:chOff x="0" y="0"/>
            <a:chExt cx="4997432" cy="1061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50303" y="3848982"/>
            <a:ext cx="3943093" cy="4701164"/>
            <a:chOff x="0" y="0"/>
            <a:chExt cx="5257458" cy="62682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257458" cy="2762555"/>
            </a:xfrm>
            <a:custGeom>
              <a:avLst/>
              <a:gdLst/>
              <a:ahLst/>
              <a:cxnLst/>
              <a:rect l="l" t="t" r="r" b="b"/>
              <a:pathLst>
                <a:path w="5257458" h="2762555">
                  <a:moveTo>
                    <a:pt x="0" y="0"/>
                  </a:moveTo>
                  <a:lnTo>
                    <a:pt x="5257458" y="0"/>
                  </a:lnTo>
                  <a:lnTo>
                    <a:pt x="5257458" y="2762555"/>
                  </a:lnTo>
                  <a:lnTo>
                    <a:pt x="0" y="2762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1752832"/>
              <a:ext cx="5257458" cy="2762555"/>
            </a:xfrm>
            <a:custGeom>
              <a:avLst/>
              <a:gdLst/>
              <a:ahLst/>
              <a:cxnLst/>
              <a:rect l="l" t="t" r="r" b="b"/>
              <a:pathLst>
                <a:path w="5257458" h="2762555">
                  <a:moveTo>
                    <a:pt x="0" y="0"/>
                  </a:moveTo>
                  <a:lnTo>
                    <a:pt x="5257458" y="0"/>
                  </a:lnTo>
                  <a:lnTo>
                    <a:pt x="5257458" y="2762555"/>
                  </a:lnTo>
                  <a:lnTo>
                    <a:pt x="0" y="2762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3505664"/>
              <a:ext cx="5257458" cy="2762555"/>
            </a:xfrm>
            <a:custGeom>
              <a:avLst/>
              <a:gdLst/>
              <a:ahLst/>
              <a:cxnLst/>
              <a:rect l="l" t="t" r="r" b="b"/>
              <a:pathLst>
                <a:path w="5257458" h="2762555">
                  <a:moveTo>
                    <a:pt x="0" y="0"/>
                  </a:moveTo>
                  <a:lnTo>
                    <a:pt x="5257458" y="0"/>
                  </a:lnTo>
                  <a:lnTo>
                    <a:pt x="5257458" y="2762555"/>
                  </a:lnTo>
                  <a:lnTo>
                    <a:pt x="0" y="2762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788011" y="3571256"/>
            <a:ext cx="2467677" cy="555451"/>
            <a:chOff x="0" y="0"/>
            <a:chExt cx="3290236" cy="74060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09449" cy="740601"/>
            </a:xfrm>
            <a:custGeom>
              <a:avLst/>
              <a:gdLst/>
              <a:ahLst/>
              <a:cxnLst/>
              <a:rect l="l" t="t" r="r" b="b"/>
              <a:pathLst>
                <a:path w="1409449" h="740601">
                  <a:moveTo>
                    <a:pt x="0" y="0"/>
                  </a:moveTo>
                  <a:lnTo>
                    <a:pt x="1409449" y="0"/>
                  </a:lnTo>
                  <a:lnTo>
                    <a:pt x="1409449" y="740601"/>
                  </a:lnTo>
                  <a:lnTo>
                    <a:pt x="0" y="7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880788" y="0"/>
              <a:ext cx="1409449" cy="740601"/>
            </a:xfrm>
            <a:custGeom>
              <a:avLst/>
              <a:gdLst/>
              <a:ahLst/>
              <a:cxnLst/>
              <a:rect l="l" t="t" r="r" b="b"/>
              <a:pathLst>
                <a:path w="1409449" h="740601">
                  <a:moveTo>
                    <a:pt x="0" y="0"/>
                  </a:moveTo>
                  <a:lnTo>
                    <a:pt x="1409448" y="0"/>
                  </a:lnTo>
                  <a:lnTo>
                    <a:pt x="1409448" y="740601"/>
                  </a:lnTo>
                  <a:lnTo>
                    <a:pt x="0" y="7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157282" y="0"/>
              <a:ext cx="960237" cy="740601"/>
            </a:xfrm>
            <a:custGeom>
              <a:avLst/>
              <a:gdLst/>
              <a:ahLst/>
              <a:cxnLst/>
              <a:rect l="l" t="t" r="r" b="b"/>
              <a:pathLst>
                <a:path w="960237" h="740601">
                  <a:moveTo>
                    <a:pt x="0" y="0"/>
                  </a:moveTo>
                  <a:lnTo>
                    <a:pt x="960237" y="0"/>
                  </a:lnTo>
                  <a:lnTo>
                    <a:pt x="960237" y="740601"/>
                  </a:lnTo>
                  <a:lnTo>
                    <a:pt x="0" y="7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275" r="-27505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531182" y="3848982"/>
            <a:ext cx="3943093" cy="4701164"/>
            <a:chOff x="0" y="0"/>
            <a:chExt cx="5257458" cy="626821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257458" cy="2762555"/>
            </a:xfrm>
            <a:custGeom>
              <a:avLst/>
              <a:gdLst/>
              <a:ahLst/>
              <a:cxnLst/>
              <a:rect l="l" t="t" r="r" b="b"/>
              <a:pathLst>
                <a:path w="5257458" h="2762555">
                  <a:moveTo>
                    <a:pt x="0" y="0"/>
                  </a:moveTo>
                  <a:lnTo>
                    <a:pt x="5257458" y="0"/>
                  </a:lnTo>
                  <a:lnTo>
                    <a:pt x="5257458" y="2762555"/>
                  </a:lnTo>
                  <a:lnTo>
                    <a:pt x="0" y="2762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1752832"/>
              <a:ext cx="5257458" cy="2762555"/>
            </a:xfrm>
            <a:custGeom>
              <a:avLst/>
              <a:gdLst/>
              <a:ahLst/>
              <a:cxnLst/>
              <a:rect l="l" t="t" r="r" b="b"/>
              <a:pathLst>
                <a:path w="5257458" h="2762555">
                  <a:moveTo>
                    <a:pt x="0" y="0"/>
                  </a:moveTo>
                  <a:lnTo>
                    <a:pt x="5257458" y="0"/>
                  </a:lnTo>
                  <a:lnTo>
                    <a:pt x="5257458" y="2762555"/>
                  </a:lnTo>
                  <a:lnTo>
                    <a:pt x="0" y="2762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3505664"/>
              <a:ext cx="5257458" cy="2762555"/>
            </a:xfrm>
            <a:custGeom>
              <a:avLst/>
              <a:gdLst/>
              <a:ahLst/>
              <a:cxnLst/>
              <a:rect l="l" t="t" r="r" b="b"/>
              <a:pathLst>
                <a:path w="5257458" h="2762555">
                  <a:moveTo>
                    <a:pt x="0" y="0"/>
                  </a:moveTo>
                  <a:lnTo>
                    <a:pt x="5257458" y="0"/>
                  </a:lnTo>
                  <a:lnTo>
                    <a:pt x="5257458" y="2762555"/>
                  </a:lnTo>
                  <a:lnTo>
                    <a:pt x="0" y="2762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268890" y="3571256"/>
            <a:ext cx="2467677" cy="555451"/>
            <a:chOff x="0" y="0"/>
            <a:chExt cx="3290236" cy="74060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09449" cy="740601"/>
            </a:xfrm>
            <a:custGeom>
              <a:avLst/>
              <a:gdLst/>
              <a:ahLst/>
              <a:cxnLst/>
              <a:rect l="l" t="t" r="r" b="b"/>
              <a:pathLst>
                <a:path w="1409449" h="740601">
                  <a:moveTo>
                    <a:pt x="0" y="0"/>
                  </a:moveTo>
                  <a:lnTo>
                    <a:pt x="1409449" y="0"/>
                  </a:lnTo>
                  <a:lnTo>
                    <a:pt x="1409449" y="740601"/>
                  </a:lnTo>
                  <a:lnTo>
                    <a:pt x="0" y="7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880788" y="0"/>
              <a:ext cx="1409449" cy="740601"/>
            </a:xfrm>
            <a:custGeom>
              <a:avLst/>
              <a:gdLst/>
              <a:ahLst/>
              <a:cxnLst/>
              <a:rect l="l" t="t" r="r" b="b"/>
              <a:pathLst>
                <a:path w="1409449" h="740601">
                  <a:moveTo>
                    <a:pt x="0" y="0"/>
                  </a:moveTo>
                  <a:lnTo>
                    <a:pt x="1409448" y="0"/>
                  </a:lnTo>
                  <a:lnTo>
                    <a:pt x="1409448" y="740601"/>
                  </a:lnTo>
                  <a:lnTo>
                    <a:pt x="0" y="7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1157282" y="0"/>
              <a:ext cx="960237" cy="740601"/>
            </a:xfrm>
            <a:custGeom>
              <a:avLst/>
              <a:gdLst/>
              <a:ahLst/>
              <a:cxnLst/>
              <a:rect l="l" t="t" r="r" b="b"/>
              <a:pathLst>
                <a:path w="960237" h="740601">
                  <a:moveTo>
                    <a:pt x="0" y="0"/>
                  </a:moveTo>
                  <a:lnTo>
                    <a:pt x="960237" y="0"/>
                  </a:lnTo>
                  <a:lnTo>
                    <a:pt x="960237" y="740601"/>
                  </a:lnTo>
                  <a:lnTo>
                    <a:pt x="0" y="7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275" r="-27505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759885" y="3848982"/>
            <a:ext cx="3943093" cy="4701164"/>
            <a:chOff x="0" y="0"/>
            <a:chExt cx="5257458" cy="626821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257458" cy="2762555"/>
            </a:xfrm>
            <a:custGeom>
              <a:avLst/>
              <a:gdLst/>
              <a:ahLst/>
              <a:cxnLst/>
              <a:rect l="l" t="t" r="r" b="b"/>
              <a:pathLst>
                <a:path w="5257458" h="2762555">
                  <a:moveTo>
                    <a:pt x="0" y="0"/>
                  </a:moveTo>
                  <a:lnTo>
                    <a:pt x="5257458" y="0"/>
                  </a:lnTo>
                  <a:lnTo>
                    <a:pt x="5257458" y="2762555"/>
                  </a:lnTo>
                  <a:lnTo>
                    <a:pt x="0" y="2762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1752832"/>
              <a:ext cx="5257458" cy="2762555"/>
            </a:xfrm>
            <a:custGeom>
              <a:avLst/>
              <a:gdLst/>
              <a:ahLst/>
              <a:cxnLst/>
              <a:rect l="l" t="t" r="r" b="b"/>
              <a:pathLst>
                <a:path w="5257458" h="2762555">
                  <a:moveTo>
                    <a:pt x="0" y="0"/>
                  </a:moveTo>
                  <a:lnTo>
                    <a:pt x="5257458" y="0"/>
                  </a:lnTo>
                  <a:lnTo>
                    <a:pt x="5257458" y="2762555"/>
                  </a:lnTo>
                  <a:lnTo>
                    <a:pt x="0" y="2762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3505664"/>
              <a:ext cx="5257458" cy="2762555"/>
            </a:xfrm>
            <a:custGeom>
              <a:avLst/>
              <a:gdLst/>
              <a:ahLst/>
              <a:cxnLst/>
              <a:rect l="l" t="t" r="r" b="b"/>
              <a:pathLst>
                <a:path w="5257458" h="2762555">
                  <a:moveTo>
                    <a:pt x="0" y="0"/>
                  </a:moveTo>
                  <a:lnTo>
                    <a:pt x="5257458" y="0"/>
                  </a:lnTo>
                  <a:lnTo>
                    <a:pt x="5257458" y="2762555"/>
                  </a:lnTo>
                  <a:lnTo>
                    <a:pt x="0" y="2762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497593" y="3571256"/>
            <a:ext cx="2467677" cy="555451"/>
            <a:chOff x="0" y="0"/>
            <a:chExt cx="3290236" cy="74060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409449" cy="740601"/>
            </a:xfrm>
            <a:custGeom>
              <a:avLst/>
              <a:gdLst/>
              <a:ahLst/>
              <a:cxnLst/>
              <a:rect l="l" t="t" r="r" b="b"/>
              <a:pathLst>
                <a:path w="1409449" h="740601">
                  <a:moveTo>
                    <a:pt x="0" y="0"/>
                  </a:moveTo>
                  <a:lnTo>
                    <a:pt x="1409449" y="0"/>
                  </a:lnTo>
                  <a:lnTo>
                    <a:pt x="1409449" y="740601"/>
                  </a:lnTo>
                  <a:lnTo>
                    <a:pt x="0" y="7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1880788" y="0"/>
              <a:ext cx="1409449" cy="740601"/>
            </a:xfrm>
            <a:custGeom>
              <a:avLst/>
              <a:gdLst/>
              <a:ahLst/>
              <a:cxnLst/>
              <a:rect l="l" t="t" r="r" b="b"/>
              <a:pathLst>
                <a:path w="1409449" h="740601">
                  <a:moveTo>
                    <a:pt x="0" y="0"/>
                  </a:moveTo>
                  <a:lnTo>
                    <a:pt x="1409448" y="0"/>
                  </a:lnTo>
                  <a:lnTo>
                    <a:pt x="1409448" y="740601"/>
                  </a:lnTo>
                  <a:lnTo>
                    <a:pt x="0" y="7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1157282" y="0"/>
              <a:ext cx="960237" cy="740601"/>
            </a:xfrm>
            <a:custGeom>
              <a:avLst/>
              <a:gdLst/>
              <a:ahLst/>
              <a:cxnLst/>
              <a:rect l="l" t="t" r="r" b="b"/>
              <a:pathLst>
                <a:path w="960237" h="740601">
                  <a:moveTo>
                    <a:pt x="0" y="0"/>
                  </a:moveTo>
                  <a:lnTo>
                    <a:pt x="960237" y="0"/>
                  </a:lnTo>
                  <a:lnTo>
                    <a:pt x="960237" y="740601"/>
                  </a:lnTo>
                  <a:lnTo>
                    <a:pt x="0" y="7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275" r="-27505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193105" y="5092579"/>
            <a:ext cx="3657488" cy="2544788"/>
            <a:chOff x="0" y="0"/>
            <a:chExt cx="812800" cy="56552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565526"/>
            </a:xfrm>
            <a:custGeom>
              <a:avLst/>
              <a:gdLst/>
              <a:ahLst/>
              <a:cxnLst/>
              <a:rect l="l" t="t" r="r" b="b"/>
              <a:pathLst>
                <a:path w="812800" h="565526">
                  <a:moveTo>
                    <a:pt x="48685" y="0"/>
                  </a:moveTo>
                  <a:lnTo>
                    <a:pt x="764115" y="0"/>
                  </a:lnTo>
                  <a:cubicBezTo>
                    <a:pt x="791003" y="0"/>
                    <a:pt x="812800" y="21797"/>
                    <a:pt x="812800" y="48685"/>
                  </a:cubicBezTo>
                  <a:lnTo>
                    <a:pt x="812800" y="516841"/>
                  </a:lnTo>
                  <a:cubicBezTo>
                    <a:pt x="812800" y="529753"/>
                    <a:pt x="807671" y="542136"/>
                    <a:pt x="798541" y="551266"/>
                  </a:cubicBezTo>
                  <a:cubicBezTo>
                    <a:pt x="789410" y="560396"/>
                    <a:pt x="777027" y="565526"/>
                    <a:pt x="764115" y="565526"/>
                  </a:cubicBezTo>
                  <a:lnTo>
                    <a:pt x="48685" y="565526"/>
                  </a:lnTo>
                  <a:cubicBezTo>
                    <a:pt x="21797" y="565526"/>
                    <a:pt x="0" y="543729"/>
                    <a:pt x="0" y="516841"/>
                  </a:cubicBezTo>
                  <a:lnTo>
                    <a:pt x="0" y="48685"/>
                  </a:lnTo>
                  <a:cubicBezTo>
                    <a:pt x="0" y="21797"/>
                    <a:pt x="21797" y="0"/>
                    <a:pt x="48685" y="0"/>
                  </a:cubicBezTo>
                  <a:close/>
                </a:path>
              </a:pathLst>
            </a:custGeom>
            <a:blipFill>
              <a:blip r:embed="rId8"/>
              <a:stretch>
                <a:fillRect t="-1732" b="-1732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629586" y="4969799"/>
            <a:ext cx="3746286" cy="2790347"/>
            <a:chOff x="0" y="0"/>
            <a:chExt cx="812800" cy="6053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605398"/>
            </a:xfrm>
            <a:custGeom>
              <a:avLst/>
              <a:gdLst/>
              <a:ahLst/>
              <a:cxnLst/>
              <a:rect l="l" t="t" r="r" b="b"/>
              <a:pathLst>
                <a:path w="812800" h="605398">
                  <a:moveTo>
                    <a:pt x="47531" y="0"/>
                  </a:moveTo>
                  <a:lnTo>
                    <a:pt x="765269" y="0"/>
                  </a:lnTo>
                  <a:cubicBezTo>
                    <a:pt x="791520" y="0"/>
                    <a:pt x="812800" y="21280"/>
                    <a:pt x="812800" y="47531"/>
                  </a:cubicBezTo>
                  <a:lnTo>
                    <a:pt x="812800" y="557867"/>
                  </a:lnTo>
                  <a:cubicBezTo>
                    <a:pt x="812800" y="584118"/>
                    <a:pt x="791520" y="605398"/>
                    <a:pt x="765269" y="605398"/>
                  </a:cubicBezTo>
                  <a:lnTo>
                    <a:pt x="47531" y="605398"/>
                  </a:lnTo>
                  <a:cubicBezTo>
                    <a:pt x="21280" y="605398"/>
                    <a:pt x="0" y="584118"/>
                    <a:pt x="0" y="557867"/>
                  </a:cubicBezTo>
                  <a:lnTo>
                    <a:pt x="0" y="47531"/>
                  </a:lnTo>
                  <a:cubicBezTo>
                    <a:pt x="0" y="21280"/>
                    <a:pt x="21280" y="0"/>
                    <a:pt x="47531" y="0"/>
                  </a:cubicBezTo>
                  <a:close/>
                </a:path>
              </a:pathLst>
            </a:custGeom>
            <a:blipFill>
              <a:blip r:embed="rId9"/>
              <a:stretch>
                <a:fillRect l="-409" r="-409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2858289" y="4969799"/>
            <a:ext cx="3746286" cy="2735197"/>
            <a:chOff x="0" y="0"/>
            <a:chExt cx="812800" cy="59343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593433"/>
            </a:xfrm>
            <a:custGeom>
              <a:avLst/>
              <a:gdLst/>
              <a:ahLst/>
              <a:cxnLst/>
              <a:rect l="l" t="t" r="r" b="b"/>
              <a:pathLst>
                <a:path w="812800" h="593433">
                  <a:moveTo>
                    <a:pt x="47531" y="0"/>
                  </a:moveTo>
                  <a:lnTo>
                    <a:pt x="765269" y="0"/>
                  </a:lnTo>
                  <a:cubicBezTo>
                    <a:pt x="791520" y="0"/>
                    <a:pt x="812800" y="21280"/>
                    <a:pt x="812800" y="47531"/>
                  </a:cubicBezTo>
                  <a:lnTo>
                    <a:pt x="812800" y="545902"/>
                  </a:lnTo>
                  <a:cubicBezTo>
                    <a:pt x="812800" y="572152"/>
                    <a:pt x="791520" y="593433"/>
                    <a:pt x="765269" y="593433"/>
                  </a:cubicBezTo>
                  <a:lnTo>
                    <a:pt x="47531" y="593433"/>
                  </a:lnTo>
                  <a:cubicBezTo>
                    <a:pt x="21280" y="593433"/>
                    <a:pt x="0" y="572152"/>
                    <a:pt x="0" y="545902"/>
                  </a:cubicBezTo>
                  <a:lnTo>
                    <a:pt x="0" y="47531"/>
                  </a:lnTo>
                  <a:cubicBezTo>
                    <a:pt x="0" y="21280"/>
                    <a:pt x="21280" y="0"/>
                    <a:pt x="47531" y="0"/>
                  </a:cubicBezTo>
                  <a:close/>
                </a:path>
              </a:pathLst>
            </a:custGeom>
            <a:blipFill>
              <a:blip r:embed="rId10"/>
              <a:stretch>
                <a:fillRect l="-3933" t="-7448" r="-3933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58" name="Freeform 58"/>
          <p:cNvSpPr/>
          <p:nvPr/>
        </p:nvSpPr>
        <p:spPr>
          <a:xfrm rot="3477906">
            <a:off x="10955877" y="2078793"/>
            <a:ext cx="1783808" cy="1377110"/>
          </a:xfrm>
          <a:custGeom>
            <a:avLst/>
            <a:gdLst/>
            <a:ahLst/>
            <a:cxnLst/>
            <a:rect l="l" t="t" r="r" b="b"/>
            <a:pathLst>
              <a:path w="1783808" h="1377110">
                <a:moveTo>
                  <a:pt x="0" y="0"/>
                </a:moveTo>
                <a:lnTo>
                  <a:pt x="1783808" y="0"/>
                </a:lnTo>
                <a:lnTo>
                  <a:pt x="1783808" y="1377110"/>
                </a:lnTo>
                <a:lnTo>
                  <a:pt x="0" y="13771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9" name="TextBox 59"/>
          <p:cNvSpPr txBox="1"/>
          <p:nvPr/>
        </p:nvSpPr>
        <p:spPr>
          <a:xfrm>
            <a:off x="456519" y="9237444"/>
            <a:ext cx="952350" cy="5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92D9F5"/>
                </a:solidFill>
                <a:latin typeface="Nunito"/>
                <a:ea typeface="Nunito"/>
                <a:cs typeface="Nunito"/>
                <a:sym typeface="Nunito"/>
              </a:rPr>
              <a:t>10cm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128749" y="2068295"/>
            <a:ext cx="549742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4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Intraoral X-Rays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958994" y="3589569"/>
            <a:ext cx="2125711" cy="4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sz="2197" b="1" spc="109">
                <a:solidFill>
                  <a:srgbClr val="4B362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Bitewing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439874" y="3589569"/>
            <a:ext cx="2125711" cy="4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sz="2197" b="1" spc="109">
                <a:solidFill>
                  <a:srgbClr val="4B362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Periapical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668577" y="3589569"/>
            <a:ext cx="2125711" cy="4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sz="2197" b="1" spc="109">
                <a:solidFill>
                  <a:srgbClr val="4B362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Occlusal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-9525"/>
            <a:ext cx="18307050" cy="10306268"/>
          </a:xfrm>
          <a:custGeom>
            <a:avLst/>
            <a:gdLst/>
            <a:ahLst/>
            <a:cxnLst/>
            <a:rect l="l" t="t" r="r" b="b"/>
            <a:pathLst>
              <a:path w="18307050" h="10306268">
                <a:moveTo>
                  <a:pt x="0" y="0"/>
                </a:moveTo>
                <a:lnTo>
                  <a:pt x="18307050" y="0"/>
                </a:lnTo>
                <a:lnTo>
                  <a:pt x="18307050" y="10306268"/>
                </a:lnTo>
                <a:lnTo>
                  <a:pt x="0" y="1030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558377" y="23151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558377" y="959257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558377" y="772029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558377" y="584805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558377" y="39758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558377" y="2103584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558377" y="86563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558377" y="116753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558377" y="303973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558377" y="49119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3" name="AutoShape 13"/>
          <p:cNvSpPr/>
          <p:nvPr/>
        </p:nvSpPr>
        <p:spPr>
          <a:xfrm>
            <a:off x="558377" y="6784142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4" name="AutoShape 14"/>
          <p:cNvSpPr/>
          <p:nvPr/>
        </p:nvSpPr>
        <p:spPr>
          <a:xfrm>
            <a:off x="557927" y="231348"/>
            <a:ext cx="19050" cy="93802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5" name="Freeform 15"/>
          <p:cNvSpPr/>
          <p:nvPr/>
        </p:nvSpPr>
        <p:spPr>
          <a:xfrm>
            <a:off x="158663" y="8048879"/>
            <a:ext cx="2028278" cy="2028278"/>
          </a:xfrm>
          <a:custGeom>
            <a:avLst/>
            <a:gdLst/>
            <a:ahLst/>
            <a:cxnLst/>
            <a:rect l="l" t="t" r="r" b="b"/>
            <a:pathLst>
              <a:path w="2028278" h="2028278">
                <a:moveTo>
                  <a:pt x="0" y="0"/>
                </a:moveTo>
                <a:lnTo>
                  <a:pt x="2028278" y="0"/>
                </a:lnTo>
                <a:lnTo>
                  <a:pt x="2028278" y="2028279"/>
                </a:lnTo>
                <a:lnTo>
                  <a:pt x="0" y="2028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6" name="Freeform 16"/>
          <p:cNvSpPr/>
          <p:nvPr/>
        </p:nvSpPr>
        <p:spPr>
          <a:xfrm>
            <a:off x="6082669" y="5023235"/>
            <a:ext cx="6122663" cy="4235065"/>
          </a:xfrm>
          <a:custGeom>
            <a:avLst/>
            <a:gdLst/>
            <a:ahLst/>
            <a:cxnLst/>
            <a:rect l="l" t="t" r="r" b="b"/>
            <a:pathLst>
              <a:path w="6122663" h="4235065">
                <a:moveTo>
                  <a:pt x="0" y="0"/>
                </a:moveTo>
                <a:lnTo>
                  <a:pt x="6122662" y="0"/>
                </a:lnTo>
                <a:lnTo>
                  <a:pt x="6122662" y="4235065"/>
                </a:lnTo>
                <a:lnTo>
                  <a:pt x="0" y="4235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524"/>
            </a:stretch>
          </a:blipFill>
          <a:ln w="38100" cap="rnd">
            <a:solidFill>
              <a:srgbClr val="53C89B"/>
            </a:solidFill>
            <a:prstDash val="solid"/>
            <a:round/>
          </a:ln>
        </p:spPr>
        <p:txBody>
          <a:bodyPr/>
          <a:lstStyle/>
          <a:p>
            <a:endParaRPr lang="ar-SA"/>
          </a:p>
        </p:txBody>
      </p:sp>
      <p:grpSp>
        <p:nvGrpSpPr>
          <p:cNvPr id="17" name="Group 17"/>
          <p:cNvGrpSpPr/>
          <p:nvPr/>
        </p:nvGrpSpPr>
        <p:grpSpPr>
          <a:xfrm>
            <a:off x="-453410" y="10043182"/>
            <a:ext cx="18974623" cy="402895"/>
            <a:chOff x="0" y="0"/>
            <a:chExt cx="4997432" cy="1061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-9392769" y="1614317"/>
            <a:ext cx="18974623" cy="402895"/>
            <a:chOff x="0" y="0"/>
            <a:chExt cx="4997432" cy="1061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8706146" y="1921187"/>
            <a:ext cx="18974623" cy="402895"/>
            <a:chOff x="0" y="0"/>
            <a:chExt cx="4997432" cy="1061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96627" y="9343642"/>
            <a:ext cx="952350" cy="5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92D9F5"/>
                </a:solidFill>
                <a:latin typeface="Nunito"/>
                <a:ea typeface="Nunito"/>
                <a:cs typeface="Nunito"/>
                <a:sym typeface="Nunito"/>
              </a:rPr>
              <a:t>10cm</a:t>
            </a:r>
          </a:p>
        </p:txBody>
      </p:sp>
      <p:sp>
        <p:nvSpPr>
          <p:cNvPr id="30" name="Freeform 30"/>
          <p:cNvSpPr/>
          <p:nvPr/>
        </p:nvSpPr>
        <p:spPr>
          <a:xfrm>
            <a:off x="4051461" y="-1805592"/>
            <a:ext cx="10766674" cy="4546836"/>
          </a:xfrm>
          <a:custGeom>
            <a:avLst/>
            <a:gdLst/>
            <a:ahLst/>
            <a:cxnLst/>
            <a:rect l="l" t="t" r="r" b="b"/>
            <a:pathLst>
              <a:path w="10766674" h="4546836">
                <a:moveTo>
                  <a:pt x="0" y="0"/>
                </a:moveTo>
                <a:lnTo>
                  <a:pt x="10766675" y="0"/>
                </a:lnTo>
                <a:lnTo>
                  <a:pt x="10766675" y="4546837"/>
                </a:lnTo>
                <a:lnTo>
                  <a:pt x="0" y="4546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741" b="-8535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1" name="TextBox 31"/>
          <p:cNvSpPr txBox="1"/>
          <p:nvPr/>
        </p:nvSpPr>
        <p:spPr>
          <a:xfrm>
            <a:off x="7536359" y="212468"/>
            <a:ext cx="3901905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F3157"/>
                </a:solidFill>
                <a:latin typeface="Arimo"/>
                <a:ea typeface="Arimo"/>
                <a:cs typeface="Arimo"/>
                <a:sym typeface="Arimo"/>
              </a:rPr>
              <a:t>SCOPE</a:t>
            </a:r>
            <a:r>
              <a:rPr lang="en-US" sz="8000">
                <a:solidFill>
                  <a:srgbClr val="92D9F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08604" y="2925436"/>
            <a:ext cx="15450696" cy="16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27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scope of "OralOptix" is dedicated to improving Bitewing X-rays, a specific type of dental X-ray essential for viewing areas between teeth that aren't visible during standard exams. These X-rays are vital for detecting cavities and monitoring bone health.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8269" y="125320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3" name="AutoShape 3"/>
          <p:cNvSpPr/>
          <p:nvPr/>
        </p:nvSpPr>
        <p:spPr>
          <a:xfrm>
            <a:off x="318269" y="948637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4" name="AutoShape 4"/>
          <p:cNvSpPr/>
          <p:nvPr/>
        </p:nvSpPr>
        <p:spPr>
          <a:xfrm>
            <a:off x="318269" y="761409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5" name="AutoShape 5"/>
          <p:cNvSpPr/>
          <p:nvPr/>
        </p:nvSpPr>
        <p:spPr>
          <a:xfrm>
            <a:off x="318269" y="5741858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>
            <a:off x="318269" y="3869622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AutoShape 7"/>
          <p:cNvSpPr/>
          <p:nvPr/>
        </p:nvSpPr>
        <p:spPr>
          <a:xfrm>
            <a:off x="318269" y="1997386"/>
            <a:ext cx="1768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8" name="AutoShape 8"/>
          <p:cNvSpPr/>
          <p:nvPr/>
        </p:nvSpPr>
        <p:spPr>
          <a:xfrm>
            <a:off x="318269" y="8550146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9" name="AutoShape 9"/>
          <p:cNvSpPr/>
          <p:nvPr/>
        </p:nvSpPr>
        <p:spPr>
          <a:xfrm>
            <a:off x="318269" y="106133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0" name="AutoShape 10"/>
          <p:cNvSpPr/>
          <p:nvPr/>
        </p:nvSpPr>
        <p:spPr>
          <a:xfrm>
            <a:off x="318269" y="2933538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1" name="AutoShape 11"/>
          <p:cNvSpPr/>
          <p:nvPr/>
        </p:nvSpPr>
        <p:spPr>
          <a:xfrm>
            <a:off x="318269" y="4805740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12" name="AutoShape 12"/>
          <p:cNvSpPr/>
          <p:nvPr/>
        </p:nvSpPr>
        <p:spPr>
          <a:xfrm>
            <a:off x="318269" y="6677944"/>
            <a:ext cx="100650" cy="19050"/>
          </a:xfrm>
          <a:prstGeom prst="line">
            <a:avLst/>
          </a:prstGeom>
          <a:ln w="9525" cap="rnd">
            <a:solidFill>
              <a:srgbClr val="92D9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8831955" y="1885897"/>
            <a:ext cx="18974623" cy="402895"/>
            <a:chOff x="0" y="0"/>
            <a:chExt cx="4997432" cy="1061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-9487312" y="1814988"/>
            <a:ext cx="18974623" cy="402895"/>
            <a:chOff x="0" y="0"/>
            <a:chExt cx="4997432" cy="1061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-201448"/>
            <a:ext cx="18974623" cy="402895"/>
            <a:chOff x="0" y="0"/>
            <a:chExt cx="4997432" cy="1061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1140" y="10166415"/>
            <a:ext cx="18974623" cy="402895"/>
            <a:chOff x="0" y="0"/>
            <a:chExt cx="4997432" cy="1061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997431" cy="106112"/>
            </a:xfrm>
            <a:custGeom>
              <a:avLst/>
              <a:gdLst/>
              <a:ahLst/>
              <a:cxnLst/>
              <a:rect l="l" t="t" r="r" b="b"/>
              <a:pathLst>
                <a:path w="4997431" h="106112">
                  <a:moveTo>
                    <a:pt x="0" y="0"/>
                  </a:moveTo>
                  <a:lnTo>
                    <a:pt x="4997431" y="0"/>
                  </a:lnTo>
                  <a:lnTo>
                    <a:pt x="4997431" y="106112"/>
                  </a:lnTo>
                  <a:lnTo>
                    <a:pt x="0" y="106112"/>
                  </a:lnTo>
                  <a:close/>
                </a:path>
              </a:pathLst>
            </a:custGeom>
            <a:solidFill>
              <a:srgbClr val="F9FBFB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997432" cy="144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7476845" y="8314440"/>
            <a:ext cx="3052136" cy="954595"/>
          </a:xfrm>
          <a:custGeom>
            <a:avLst/>
            <a:gdLst/>
            <a:ahLst/>
            <a:cxnLst/>
            <a:rect l="l" t="t" r="r" b="b"/>
            <a:pathLst>
              <a:path w="3052136" h="954595">
                <a:moveTo>
                  <a:pt x="3052136" y="0"/>
                </a:moveTo>
                <a:lnTo>
                  <a:pt x="0" y="0"/>
                </a:lnTo>
                <a:lnTo>
                  <a:pt x="0" y="954595"/>
                </a:lnTo>
                <a:lnTo>
                  <a:pt x="3052136" y="954595"/>
                </a:lnTo>
                <a:lnTo>
                  <a:pt x="30521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26" name="Group 26"/>
          <p:cNvGrpSpPr/>
          <p:nvPr/>
        </p:nvGrpSpPr>
        <p:grpSpPr>
          <a:xfrm rot="-10800000">
            <a:off x="11472445" y="8446486"/>
            <a:ext cx="3948442" cy="811814"/>
            <a:chOff x="0" y="0"/>
            <a:chExt cx="1707952" cy="3511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07952" cy="351161"/>
            </a:xfrm>
            <a:custGeom>
              <a:avLst/>
              <a:gdLst/>
              <a:ahLst/>
              <a:cxnLst/>
              <a:rect l="l" t="t" r="r" b="b"/>
              <a:pathLst>
                <a:path w="1707952" h="351161">
                  <a:moveTo>
                    <a:pt x="33333" y="0"/>
                  </a:moveTo>
                  <a:lnTo>
                    <a:pt x="1674619" y="0"/>
                  </a:lnTo>
                  <a:cubicBezTo>
                    <a:pt x="1683460" y="0"/>
                    <a:pt x="1691938" y="3512"/>
                    <a:pt x="1698189" y="9763"/>
                  </a:cubicBezTo>
                  <a:cubicBezTo>
                    <a:pt x="1704440" y="16014"/>
                    <a:pt x="1707952" y="24492"/>
                    <a:pt x="1707952" y="33333"/>
                  </a:cubicBezTo>
                  <a:lnTo>
                    <a:pt x="1707952" y="317828"/>
                  </a:lnTo>
                  <a:cubicBezTo>
                    <a:pt x="1707952" y="326669"/>
                    <a:pt x="1704440" y="335147"/>
                    <a:pt x="1698189" y="341398"/>
                  </a:cubicBezTo>
                  <a:cubicBezTo>
                    <a:pt x="1691938" y="347649"/>
                    <a:pt x="1683460" y="351161"/>
                    <a:pt x="1674619" y="351161"/>
                  </a:cubicBezTo>
                  <a:lnTo>
                    <a:pt x="33333" y="351161"/>
                  </a:lnTo>
                  <a:cubicBezTo>
                    <a:pt x="24492" y="351161"/>
                    <a:pt x="16014" y="347649"/>
                    <a:pt x="9763" y="341398"/>
                  </a:cubicBezTo>
                  <a:cubicBezTo>
                    <a:pt x="3512" y="335147"/>
                    <a:pt x="0" y="326669"/>
                    <a:pt x="0" y="317828"/>
                  </a:cubicBezTo>
                  <a:lnTo>
                    <a:pt x="0" y="33333"/>
                  </a:lnTo>
                  <a:cubicBezTo>
                    <a:pt x="0" y="24492"/>
                    <a:pt x="3512" y="16014"/>
                    <a:pt x="9763" y="9763"/>
                  </a:cubicBezTo>
                  <a:cubicBezTo>
                    <a:pt x="16014" y="3512"/>
                    <a:pt x="24492" y="0"/>
                    <a:pt x="33333" y="0"/>
                  </a:cubicBezTo>
                  <a:close/>
                </a:path>
              </a:pathLst>
            </a:custGeom>
            <a:solidFill>
              <a:srgbClr val="111160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707952" cy="379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1468380" y="6178824"/>
            <a:ext cx="3948442" cy="808162"/>
            <a:chOff x="0" y="0"/>
            <a:chExt cx="1707952" cy="3495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07952" cy="349581"/>
            </a:xfrm>
            <a:custGeom>
              <a:avLst/>
              <a:gdLst/>
              <a:ahLst/>
              <a:cxnLst/>
              <a:rect l="l" t="t" r="r" b="b"/>
              <a:pathLst>
                <a:path w="1707952" h="349581">
                  <a:moveTo>
                    <a:pt x="33333" y="0"/>
                  </a:moveTo>
                  <a:lnTo>
                    <a:pt x="1674619" y="0"/>
                  </a:lnTo>
                  <a:cubicBezTo>
                    <a:pt x="1683460" y="0"/>
                    <a:pt x="1691938" y="3512"/>
                    <a:pt x="1698189" y="9763"/>
                  </a:cubicBezTo>
                  <a:cubicBezTo>
                    <a:pt x="1704440" y="16014"/>
                    <a:pt x="1707952" y="24492"/>
                    <a:pt x="1707952" y="33333"/>
                  </a:cubicBezTo>
                  <a:lnTo>
                    <a:pt x="1707952" y="316249"/>
                  </a:lnTo>
                  <a:cubicBezTo>
                    <a:pt x="1707952" y="325089"/>
                    <a:pt x="1704440" y="333567"/>
                    <a:pt x="1698189" y="339819"/>
                  </a:cubicBezTo>
                  <a:cubicBezTo>
                    <a:pt x="1691938" y="346070"/>
                    <a:pt x="1683460" y="349581"/>
                    <a:pt x="1674619" y="349581"/>
                  </a:cubicBezTo>
                  <a:lnTo>
                    <a:pt x="33333" y="349581"/>
                  </a:lnTo>
                  <a:cubicBezTo>
                    <a:pt x="24492" y="349581"/>
                    <a:pt x="16014" y="346070"/>
                    <a:pt x="9763" y="339819"/>
                  </a:cubicBezTo>
                  <a:cubicBezTo>
                    <a:pt x="3512" y="333567"/>
                    <a:pt x="0" y="325089"/>
                    <a:pt x="0" y="316249"/>
                  </a:cubicBezTo>
                  <a:lnTo>
                    <a:pt x="0" y="33333"/>
                  </a:lnTo>
                  <a:cubicBezTo>
                    <a:pt x="0" y="24492"/>
                    <a:pt x="3512" y="16014"/>
                    <a:pt x="9763" y="9763"/>
                  </a:cubicBezTo>
                  <a:cubicBezTo>
                    <a:pt x="16014" y="3512"/>
                    <a:pt x="24492" y="0"/>
                    <a:pt x="33333" y="0"/>
                  </a:cubicBezTo>
                  <a:close/>
                </a:path>
              </a:pathLst>
            </a:custGeom>
            <a:solidFill>
              <a:srgbClr val="111160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707952" cy="378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-10800000">
            <a:off x="15758739" y="6265344"/>
            <a:ext cx="679722" cy="679722"/>
          </a:xfrm>
          <a:custGeom>
            <a:avLst/>
            <a:gdLst/>
            <a:ahLst/>
            <a:cxnLst/>
            <a:rect l="l" t="t" r="r" b="b"/>
            <a:pathLst>
              <a:path w="679722" h="679722">
                <a:moveTo>
                  <a:pt x="0" y="0"/>
                </a:moveTo>
                <a:lnTo>
                  <a:pt x="679721" y="0"/>
                </a:lnTo>
                <a:lnTo>
                  <a:pt x="679721" y="679722"/>
                </a:lnTo>
                <a:lnTo>
                  <a:pt x="0" y="67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3" name="Freeform 33"/>
          <p:cNvSpPr/>
          <p:nvPr/>
        </p:nvSpPr>
        <p:spPr>
          <a:xfrm>
            <a:off x="3935323" y="7933293"/>
            <a:ext cx="2569972" cy="1958929"/>
          </a:xfrm>
          <a:custGeom>
            <a:avLst/>
            <a:gdLst/>
            <a:ahLst/>
            <a:cxnLst/>
            <a:rect l="l" t="t" r="r" b="b"/>
            <a:pathLst>
              <a:path w="2569972" h="1958929">
                <a:moveTo>
                  <a:pt x="0" y="0"/>
                </a:moveTo>
                <a:lnTo>
                  <a:pt x="2569972" y="0"/>
                </a:lnTo>
                <a:lnTo>
                  <a:pt x="2569972" y="1958929"/>
                </a:lnTo>
                <a:lnTo>
                  <a:pt x="0" y="19589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4" name="Freeform 34"/>
          <p:cNvSpPr/>
          <p:nvPr/>
        </p:nvSpPr>
        <p:spPr>
          <a:xfrm flipH="1">
            <a:off x="7384073" y="5990471"/>
            <a:ext cx="3052136" cy="954595"/>
          </a:xfrm>
          <a:custGeom>
            <a:avLst/>
            <a:gdLst/>
            <a:ahLst/>
            <a:cxnLst/>
            <a:rect l="l" t="t" r="r" b="b"/>
            <a:pathLst>
              <a:path w="3052136" h="954595">
                <a:moveTo>
                  <a:pt x="3052136" y="0"/>
                </a:moveTo>
                <a:lnTo>
                  <a:pt x="0" y="0"/>
                </a:lnTo>
                <a:lnTo>
                  <a:pt x="0" y="954595"/>
                </a:lnTo>
                <a:lnTo>
                  <a:pt x="3052136" y="954595"/>
                </a:lnTo>
                <a:lnTo>
                  <a:pt x="30521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5" name="Freeform 35"/>
          <p:cNvSpPr/>
          <p:nvPr/>
        </p:nvSpPr>
        <p:spPr>
          <a:xfrm>
            <a:off x="3728063" y="5585106"/>
            <a:ext cx="2684460" cy="1787228"/>
          </a:xfrm>
          <a:custGeom>
            <a:avLst/>
            <a:gdLst/>
            <a:ahLst/>
            <a:cxnLst/>
            <a:rect l="l" t="t" r="r" b="b"/>
            <a:pathLst>
              <a:path w="2684460" h="1787228">
                <a:moveTo>
                  <a:pt x="0" y="0"/>
                </a:moveTo>
                <a:lnTo>
                  <a:pt x="2684460" y="0"/>
                </a:lnTo>
                <a:lnTo>
                  <a:pt x="2684460" y="1787228"/>
                </a:lnTo>
                <a:lnTo>
                  <a:pt x="0" y="1787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6" name="Freeform 36"/>
          <p:cNvSpPr/>
          <p:nvPr/>
        </p:nvSpPr>
        <p:spPr>
          <a:xfrm>
            <a:off x="15742745" y="6233234"/>
            <a:ext cx="695716" cy="695716"/>
          </a:xfrm>
          <a:custGeom>
            <a:avLst/>
            <a:gdLst/>
            <a:ahLst/>
            <a:cxnLst/>
            <a:rect l="l" t="t" r="r" b="b"/>
            <a:pathLst>
              <a:path w="695716" h="695716">
                <a:moveTo>
                  <a:pt x="0" y="0"/>
                </a:moveTo>
                <a:lnTo>
                  <a:pt x="695715" y="0"/>
                </a:lnTo>
                <a:lnTo>
                  <a:pt x="695715" y="695716"/>
                </a:lnTo>
                <a:lnTo>
                  <a:pt x="0" y="69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7" name="Freeform 37"/>
          <p:cNvSpPr/>
          <p:nvPr/>
        </p:nvSpPr>
        <p:spPr>
          <a:xfrm>
            <a:off x="775668" y="5402154"/>
            <a:ext cx="2549117" cy="1970180"/>
          </a:xfrm>
          <a:custGeom>
            <a:avLst/>
            <a:gdLst/>
            <a:ahLst/>
            <a:cxnLst/>
            <a:rect l="l" t="t" r="r" b="b"/>
            <a:pathLst>
              <a:path w="2549117" h="1970180">
                <a:moveTo>
                  <a:pt x="0" y="0"/>
                </a:moveTo>
                <a:lnTo>
                  <a:pt x="2549117" y="0"/>
                </a:lnTo>
                <a:lnTo>
                  <a:pt x="2549117" y="1970180"/>
                </a:lnTo>
                <a:lnTo>
                  <a:pt x="0" y="1970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8" name="Freeform 38"/>
          <p:cNvSpPr/>
          <p:nvPr/>
        </p:nvSpPr>
        <p:spPr>
          <a:xfrm>
            <a:off x="868440" y="7955057"/>
            <a:ext cx="2647277" cy="1720337"/>
          </a:xfrm>
          <a:custGeom>
            <a:avLst/>
            <a:gdLst/>
            <a:ahLst/>
            <a:cxnLst/>
            <a:rect l="l" t="t" r="r" b="b"/>
            <a:pathLst>
              <a:path w="2647277" h="1720337">
                <a:moveTo>
                  <a:pt x="0" y="0"/>
                </a:moveTo>
                <a:lnTo>
                  <a:pt x="2647277" y="0"/>
                </a:lnTo>
                <a:lnTo>
                  <a:pt x="2647277" y="1720337"/>
                </a:lnTo>
                <a:lnTo>
                  <a:pt x="0" y="17203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9" name="TextBox 39"/>
          <p:cNvSpPr txBox="1"/>
          <p:nvPr/>
        </p:nvSpPr>
        <p:spPr>
          <a:xfrm>
            <a:off x="11657419" y="6302400"/>
            <a:ext cx="3582505" cy="81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</a:pPr>
            <a:r>
              <a:rPr lang="en-US" sz="2108" spc="118">
                <a:solidFill>
                  <a:srgbClr val="1111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ERRORS IN OPERATING THE MACHINE</a:t>
            </a:r>
          </a:p>
          <a:p>
            <a:pPr marL="0" lvl="0" indent="0" algn="ctr">
              <a:lnSpc>
                <a:spcPts val="2129"/>
              </a:lnSpc>
              <a:spcBef>
                <a:spcPct val="0"/>
              </a:spcBef>
            </a:pPr>
            <a:endParaRPr lang="en-US" sz="2108" spc="118">
              <a:solidFill>
                <a:srgbClr val="11116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4767766" y="385762"/>
            <a:ext cx="921775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9324D"/>
                </a:solidFill>
                <a:latin typeface="Arimo"/>
                <a:ea typeface="Arimo"/>
                <a:cs typeface="Arimo"/>
                <a:sym typeface="Arimo"/>
              </a:rPr>
              <a:t>Medical Background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421582" y="1614488"/>
            <a:ext cx="944483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>
                <a:solidFill>
                  <a:srgbClr val="19324D"/>
                </a:solidFill>
                <a:latin typeface="Arimo"/>
                <a:ea typeface="Arimo"/>
                <a:cs typeface="Arimo"/>
                <a:sym typeface="Arimo"/>
              </a:rPr>
              <a:t>Common Errors in Bitewing Radiographs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64932" y="8740967"/>
            <a:ext cx="3767480" cy="49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9"/>
              </a:lnSpc>
            </a:pPr>
            <a:r>
              <a:rPr lang="en-US" sz="1920" spc="107">
                <a:solidFill>
                  <a:srgbClr val="1111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SCANNER RELATED ERROR </a:t>
            </a:r>
          </a:p>
          <a:p>
            <a:pPr marL="0" lvl="0" indent="0" algn="ctr">
              <a:lnSpc>
                <a:spcPts val="1939"/>
              </a:lnSpc>
              <a:spcBef>
                <a:spcPct val="0"/>
              </a:spcBef>
            </a:pPr>
            <a:endParaRPr lang="en-US" sz="1920" spc="107">
              <a:solidFill>
                <a:srgbClr val="11116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43" name="Group 43"/>
          <p:cNvGrpSpPr/>
          <p:nvPr/>
        </p:nvGrpSpPr>
        <p:grpSpPr>
          <a:xfrm rot="-10800000">
            <a:off x="11329920" y="3560796"/>
            <a:ext cx="4237503" cy="881458"/>
            <a:chOff x="0" y="0"/>
            <a:chExt cx="1832989" cy="38128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832989" cy="381287"/>
            </a:xfrm>
            <a:custGeom>
              <a:avLst/>
              <a:gdLst/>
              <a:ahLst/>
              <a:cxnLst/>
              <a:rect l="l" t="t" r="r" b="b"/>
              <a:pathLst>
                <a:path w="1832989" h="381287">
                  <a:moveTo>
                    <a:pt x="31059" y="0"/>
                  </a:moveTo>
                  <a:lnTo>
                    <a:pt x="1801930" y="0"/>
                  </a:lnTo>
                  <a:cubicBezTo>
                    <a:pt x="1819084" y="0"/>
                    <a:pt x="1832989" y="13906"/>
                    <a:pt x="1832989" y="31059"/>
                  </a:cubicBezTo>
                  <a:lnTo>
                    <a:pt x="1832989" y="350228"/>
                  </a:lnTo>
                  <a:cubicBezTo>
                    <a:pt x="1832989" y="358465"/>
                    <a:pt x="1829717" y="366365"/>
                    <a:pt x="1823892" y="372190"/>
                  </a:cubicBezTo>
                  <a:cubicBezTo>
                    <a:pt x="1818068" y="378014"/>
                    <a:pt x="1810168" y="381287"/>
                    <a:pt x="1801930" y="381287"/>
                  </a:cubicBezTo>
                  <a:lnTo>
                    <a:pt x="31059" y="381287"/>
                  </a:lnTo>
                  <a:cubicBezTo>
                    <a:pt x="22822" y="381287"/>
                    <a:pt x="14922" y="378014"/>
                    <a:pt x="9097" y="372190"/>
                  </a:cubicBezTo>
                  <a:cubicBezTo>
                    <a:pt x="3272" y="366365"/>
                    <a:pt x="0" y="358465"/>
                    <a:pt x="0" y="350228"/>
                  </a:cubicBezTo>
                  <a:lnTo>
                    <a:pt x="0" y="31059"/>
                  </a:lnTo>
                  <a:cubicBezTo>
                    <a:pt x="0" y="13906"/>
                    <a:pt x="13906" y="0"/>
                    <a:pt x="31059" y="0"/>
                  </a:cubicBezTo>
                  <a:close/>
                </a:path>
              </a:pathLst>
            </a:custGeom>
            <a:solidFill>
              <a:srgbClr val="111160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1832989" cy="409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 rot="-10800000">
            <a:off x="15758739" y="8560538"/>
            <a:ext cx="679722" cy="679722"/>
          </a:xfrm>
          <a:custGeom>
            <a:avLst/>
            <a:gdLst/>
            <a:ahLst/>
            <a:cxnLst/>
            <a:rect l="l" t="t" r="r" b="b"/>
            <a:pathLst>
              <a:path w="679722" h="679722">
                <a:moveTo>
                  <a:pt x="0" y="0"/>
                </a:moveTo>
                <a:lnTo>
                  <a:pt x="679721" y="0"/>
                </a:lnTo>
                <a:lnTo>
                  <a:pt x="679721" y="679722"/>
                </a:lnTo>
                <a:lnTo>
                  <a:pt x="0" y="67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7" name="Freeform 47"/>
          <p:cNvSpPr/>
          <p:nvPr/>
        </p:nvSpPr>
        <p:spPr>
          <a:xfrm>
            <a:off x="3967556" y="3066595"/>
            <a:ext cx="2684460" cy="1774601"/>
          </a:xfrm>
          <a:custGeom>
            <a:avLst/>
            <a:gdLst/>
            <a:ahLst/>
            <a:cxnLst/>
            <a:rect l="l" t="t" r="r" b="b"/>
            <a:pathLst>
              <a:path w="2684460" h="1774601">
                <a:moveTo>
                  <a:pt x="0" y="0"/>
                </a:moveTo>
                <a:lnTo>
                  <a:pt x="2684460" y="0"/>
                </a:lnTo>
                <a:lnTo>
                  <a:pt x="2684460" y="1774600"/>
                </a:lnTo>
                <a:lnTo>
                  <a:pt x="0" y="1774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8" name="Freeform 48"/>
          <p:cNvSpPr/>
          <p:nvPr/>
        </p:nvSpPr>
        <p:spPr>
          <a:xfrm flipH="1">
            <a:off x="7556974" y="3476597"/>
            <a:ext cx="3052136" cy="954595"/>
          </a:xfrm>
          <a:custGeom>
            <a:avLst/>
            <a:gdLst/>
            <a:ahLst/>
            <a:cxnLst/>
            <a:rect l="l" t="t" r="r" b="b"/>
            <a:pathLst>
              <a:path w="3052136" h="954595">
                <a:moveTo>
                  <a:pt x="3052136" y="0"/>
                </a:moveTo>
                <a:lnTo>
                  <a:pt x="0" y="0"/>
                </a:lnTo>
                <a:lnTo>
                  <a:pt x="0" y="954596"/>
                </a:lnTo>
                <a:lnTo>
                  <a:pt x="3052136" y="954596"/>
                </a:lnTo>
                <a:lnTo>
                  <a:pt x="30521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9" name="Freeform 49"/>
          <p:cNvSpPr/>
          <p:nvPr/>
        </p:nvSpPr>
        <p:spPr>
          <a:xfrm>
            <a:off x="15740699" y="8560538"/>
            <a:ext cx="697762" cy="697762"/>
          </a:xfrm>
          <a:custGeom>
            <a:avLst/>
            <a:gdLst/>
            <a:ahLst/>
            <a:cxnLst/>
            <a:rect l="l" t="t" r="r" b="b"/>
            <a:pathLst>
              <a:path w="697762" h="697762">
                <a:moveTo>
                  <a:pt x="0" y="0"/>
                </a:moveTo>
                <a:lnTo>
                  <a:pt x="697761" y="0"/>
                </a:lnTo>
                <a:lnTo>
                  <a:pt x="697761" y="697762"/>
                </a:lnTo>
                <a:lnTo>
                  <a:pt x="0" y="6977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0" name="Freeform 50"/>
          <p:cNvSpPr/>
          <p:nvPr/>
        </p:nvSpPr>
        <p:spPr>
          <a:xfrm>
            <a:off x="775668" y="2994584"/>
            <a:ext cx="2674122" cy="1846611"/>
          </a:xfrm>
          <a:custGeom>
            <a:avLst/>
            <a:gdLst/>
            <a:ahLst/>
            <a:cxnLst/>
            <a:rect l="l" t="t" r="r" b="b"/>
            <a:pathLst>
              <a:path w="2674122" h="1846611">
                <a:moveTo>
                  <a:pt x="0" y="0"/>
                </a:moveTo>
                <a:lnTo>
                  <a:pt x="2674122" y="0"/>
                </a:lnTo>
                <a:lnTo>
                  <a:pt x="2674122" y="1846611"/>
                </a:lnTo>
                <a:lnTo>
                  <a:pt x="0" y="18466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1" name="TextBox 51"/>
          <p:cNvSpPr txBox="1"/>
          <p:nvPr/>
        </p:nvSpPr>
        <p:spPr>
          <a:xfrm>
            <a:off x="11651348" y="3777924"/>
            <a:ext cx="3582505" cy="25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5"/>
              </a:lnSpc>
              <a:spcBef>
                <a:spcPct val="0"/>
              </a:spcBef>
            </a:pPr>
            <a:r>
              <a:rPr lang="en-US" sz="2014" spc="112">
                <a:solidFill>
                  <a:srgbClr val="1111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ERRORS IN TECHNIQUE</a:t>
            </a:r>
          </a:p>
        </p:txBody>
      </p:sp>
      <p:sp>
        <p:nvSpPr>
          <p:cNvPr id="52" name="Freeform 52"/>
          <p:cNvSpPr/>
          <p:nvPr/>
        </p:nvSpPr>
        <p:spPr>
          <a:xfrm rot="-10800000">
            <a:off x="15758739" y="3762532"/>
            <a:ext cx="679722" cy="679722"/>
          </a:xfrm>
          <a:custGeom>
            <a:avLst/>
            <a:gdLst/>
            <a:ahLst/>
            <a:cxnLst/>
            <a:rect l="l" t="t" r="r" b="b"/>
            <a:pathLst>
              <a:path w="679722" h="679722">
                <a:moveTo>
                  <a:pt x="0" y="0"/>
                </a:moveTo>
                <a:lnTo>
                  <a:pt x="679721" y="0"/>
                </a:lnTo>
                <a:lnTo>
                  <a:pt x="679721" y="679722"/>
                </a:lnTo>
                <a:lnTo>
                  <a:pt x="0" y="67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3" name="Freeform 53"/>
          <p:cNvSpPr/>
          <p:nvPr/>
        </p:nvSpPr>
        <p:spPr>
          <a:xfrm>
            <a:off x="15758739" y="3730299"/>
            <a:ext cx="711955" cy="711955"/>
          </a:xfrm>
          <a:custGeom>
            <a:avLst/>
            <a:gdLst/>
            <a:ahLst/>
            <a:cxnLst/>
            <a:rect l="l" t="t" r="r" b="b"/>
            <a:pathLst>
              <a:path w="711955" h="711955">
                <a:moveTo>
                  <a:pt x="0" y="0"/>
                </a:moveTo>
                <a:lnTo>
                  <a:pt x="711954" y="0"/>
                </a:lnTo>
                <a:lnTo>
                  <a:pt x="711954" y="711955"/>
                </a:lnTo>
                <a:lnTo>
                  <a:pt x="0" y="7119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Macintosh PowerPoint</Application>
  <PresentationFormat>Custom</PresentationFormat>
  <Paragraphs>104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DM Sans</vt:lpstr>
      <vt:lpstr>Kollektif Bold</vt:lpstr>
      <vt:lpstr>Canva Sans 2</vt:lpstr>
      <vt:lpstr>Canva Sans 2 Bold</vt:lpstr>
      <vt:lpstr>Arimo Bold</vt:lpstr>
      <vt:lpstr>Canva Sans 1 Bold</vt:lpstr>
      <vt:lpstr>Poppins Bold</vt:lpstr>
      <vt:lpstr>Poppins Light</vt:lpstr>
      <vt:lpstr>Calibri</vt:lpstr>
      <vt:lpstr>Canva Sans 1</vt:lpstr>
      <vt:lpstr>Nunito</vt:lpstr>
      <vt:lpstr>Arimo</vt:lpstr>
      <vt:lpstr>Poppins</vt:lpstr>
      <vt:lpstr>League Spartan</vt:lpstr>
      <vt:lpstr>Arial</vt:lpstr>
      <vt:lpstr>DM Sans Bold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finalORALOPTIX(18)</dc:title>
  <cp:lastModifiedBy>WASAN OWAIDH GHOLYON ALMUTAANI</cp:lastModifiedBy>
  <cp:revision>2</cp:revision>
  <dcterms:created xsi:type="dcterms:W3CDTF">2006-08-16T00:00:00Z</dcterms:created>
  <dcterms:modified xsi:type="dcterms:W3CDTF">2026-02-22T12:52:17Z</dcterms:modified>
  <dc:identifier>DAGX8AGqSUw</dc:identifier>
</cp:coreProperties>
</file>